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7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8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9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0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659" r:id="rId2"/>
    <p:sldMasterId id="2147483669" r:id="rId3"/>
    <p:sldMasterId id="2147483681" r:id="rId4"/>
    <p:sldMasterId id="2147483689" r:id="rId5"/>
    <p:sldMasterId id="2147483696" r:id="rId6"/>
    <p:sldMasterId id="2147483704" r:id="rId7"/>
    <p:sldMasterId id="2147483725" r:id="rId8"/>
    <p:sldMasterId id="2147483734" r:id="rId9"/>
    <p:sldMasterId id="2147483742" r:id="rId10"/>
    <p:sldMasterId id="2147483751" r:id="rId11"/>
  </p:sldMasterIdLst>
  <p:notesMasterIdLst>
    <p:notesMasterId r:id="rId43"/>
  </p:notesMasterIdLst>
  <p:sldIdLst>
    <p:sldId id="711" r:id="rId12"/>
    <p:sldId id="786" r:id="rId13"/>
    <p:sldId id="797" r:id="rId14"/>
    <p:sldId id="731" r:id="rId15"/>
    <p:sldId id="732" r:id="rId16"/>
    <p:sldId id="776" r:id="rId17"/>
    <p:sldId id="736" r:id="rId18"/>
    <p:sldId id="734" r:id="rId19"/>
    <p:sldId id="721" r:id="rId20"/>
    <p:sldId id="724" r:id="rId21"/>
    <p:sldId id="775" r:id="rId22"/>
    <p:sldId id="737" r:id="rId23"/>
    <p:sldId id="765" r:id="rId24"/>
    <p:sldId id="769" r:id="rId25"/>
    <p:sldId id="770" r:id="rId26"/>
    <p:sldId id="785" r:id="rId27"/>
    <p:sldId id="502" r:id="rId28"/>
    <p:sldId id="773" r:id="rId29"/>
    <p:sldId id="772" r:id="rId30"/>
    <p:sldId id="774" r:id="rId31"/>
    <p:sldId id="768" r:id="rId32"/>
    <p:sldId id="777" r:id="rId33"/>
    <p:sldId id="778" r:id="rId34"/>
    <p:sldId id="334" r:id="rId35"/>
    <p:sldId id="781" r:id="rId36"/>
    <p:sldId id="783" r:id="rId37"/>
    <p:sldId id="784" r:id="rId38"/>
    <p:sldId id="767" r:id="rId39"/>
    <p:sldId id="766" r:id="rId40"/>
    <p:sldId id="796" r:id="rId41"/>
    <p:sldId id="764" r:id="rId42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1"/>
            <p14:sldId id="786"/>
            <p14:sldId id="797"/>
            <p14:sldId id="731"/>
            <p14:sldId id="732"/>
            <p14:sldId id="776"/>
            <p14:sldId id="736"/>
            <p14:sldId id="734"/>
            <p14:sldId id="721"/>
            <p14:sldId id="724"/>
            <p14:sldId id="775"/>
            <p14:sldId id="737"/>
            <p14:sldId id="765"/>
            <p14:sldId id="769"/>
            <p14:sldId id="770"/>
            <p14:sldId id="785"/>
            <p14:sldId id="502"/>
            <p14:sldId id="773"/>
            <p14:sldId id="772"/>
            <p14:sldId id="774"/>
            <p14:sldId id="768"/>
            <p14:sldId id="777"/>
            <p14:sldId id="778"/>
            <p14:sldId id="334"/>
            <p14:sldId id="781"/>
            <p14:sldId id="783"/>
            <p14:sldId id="784"/>
            <p14:sldId id="767"/>
            <p14:sldId id="766"/>
            <p14:sldId id="796"/>
            <p14:sldId id="7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ndsberger, Sheldon" initials="L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DCD"/>
    <a:srgbClr val="BF5700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0896" autoAdjust="0"/>
  </p:normalViewPr>
  <p:slideViewPr>
    <p:cSldViewPr>
      <p:cViewPr varScale="1">
        <p:scale>
          <a:sx n="76" d="100"/>
          <a:sy n="76" d="100"/>
        </p:scale>
        <p:origin x="996" y="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3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viewProps" Target="viewProps.xml"/><Relationship Id="rId20" Type="http://schemas.openxmlformats.org/officeDocument/2006/relationships/slide" Target="slides/slide9.xml"/><Relationship Id="rId41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panose="020B0604020202020204" pitchFamily="34" charset="0"/>
                <a:cs typeface="ヒラギノ角ゴ Pro W3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panose="020B0604020202020204" pitchFamily="34" charset="0"/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 smtClean="0"/>
              <a:pPr>
                <a:defRPr/>
              </a:pPr>
              <a:t>10/2/2025</a:t>
            </a:fld>
            <a:endParaRPr lang="en-US" dirty="0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panose="020B0604020202020204" pitchFamily="34" charset="0"/>
                <a:cs typeface="ヒラギノ角ゴ Pro W3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panose="020B0604020202020204" pitchFamily="34" charset="0"/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99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36DEB-CE74-402A-900D-844D319487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858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306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896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698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64C5227-70B0-49B7-B2E9-5DB5CE4D2720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544F4-5541-4419-9C85-8F34F297482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3979"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864" indent="-285716" defTabSz="953979"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2868" indent="-228573" defTabSz="953979"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015" indent="-228573" defTabSz="953979"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163" indent="-228573" defTabSz="953979"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310" indent="-228573" defTabSz="9539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457" indent="-228573" defTabSz="9539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8605" indent="-228573" defTabSz="9539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5751" indent="-228573" defTabSz="9539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fld id="{41DB5BB4-81DE-49CE-A82D-B16016B1B527}" type="slidenum">
              <a:rPr lang="en-US" altLang="en-US" smtClean="0">
                <a:latin typeface="Arial Narrow" charset="0"/>
              </a:rPr>
              <a:pPr/>
              <a:t>23</a:t>
            </a:fld>
            <a:endParaRPr lang="en-US" altLang="en-US"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761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burst lofts about 300 tons of soil per kiloton of explosive yield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207E-2461-44D9-A463-D1DDB13FBD1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98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69A96A-47E4-45CF-94BC-90EE4DC2B159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210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8393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716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930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5483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4667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98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7360"/>
            <a:ext cx="82296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D69A96A-47E4-45CF-94BC-90EE4DC2B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85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265118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423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606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60216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16337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264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628137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0550"/>
            <a:ext cx="8229600" cy="9906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7350"/>
            <a:ext cx="8229600" cy="335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641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8895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81150"/>
            <a:ext cx="4038600" cy="3276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81150"/>
            <a:ext cx="4038600" cy="3276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54173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590550"/>
            <a:ext cx="8229600" cy="99059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375" y="158115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375" y="2041093"/>
            <a:ext cx="4040188" cy="298810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1" y="158115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1" y="2041093"/>
            <a:ext cx="4041775" cy="298810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044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9954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0449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1" y="1373983"/>
            <a:ext cx="8212139" cy="679847"/>
          </a:xfrm>
        </p:spPr>
        <p:txBody>
          <a:bodyPr lIns="91440" tIns="45720" rIns="91440" bIns="45720"/>
          <a:lstStyle>
            <a:lvl1pPr>
              <a:defRPr sz="3000">
                <a:solidFill>
                  <a:srgbClr val="C97A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1489" y="2230042"/>
            <a:ext cx="8208963" cy="1709738"/>
          </a:xfrm>
        </p:spPr>
        <p:txBody>
          <a:bodyPr lIns="91440" tIns="45720" rIns="91440" bIns="45720"/>
          <a:lstStyle>
            <a:lvl1pPr marL="0" indent="0"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115018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owerPoint_Path_Foot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6" y="4115991"/>
            <a:ext cx="9140825" cy="1027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PNNL_Logo_2-Color_v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29463" y="4387454"/>
            <a:ext cx="1828800" cy="598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137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PowerPoint_Path_Foot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" y="4115991"/>
            <a:ext cx="9140825" cy="1027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PNNL_Logo_2-Color_v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29463" y="4387454"/>
            <a:ext cx="1828800" cy="598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D575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28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88" y="0"/>
            <a:ext cx="9144000" cy="685800"/>
          </a:xfrm>
          <a:prstGeom prst="rect">
            <a:avLst/>
          </a:prstGeom>
          <a:solidFill>
            <a:srgbClr val="D575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</a:endParaRPr>
          </a:p>
        </p:txBody>
      </p:sp>
      <p:pic>
        <p:nvPicPr>
          <p:cNvPr id="5" name="Picture 6" descr="PNNL_Logo_2-Color_v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29463" y="4387454"/>
            <a:ext cx="1828800" cy="598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722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1"/>
            <a:ext cx="9144000" cy="983456"/>
          </a:xfrm>
          <a:prstGeom prst="rect">
            <a:avLst/>
          </a:prstGeom>
          <a:solidFill>
            <a:srgbClr val="D575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</a:endParaRPr>
          </a:p>
        </p:txBody>
      </p:sp>
      <p:pic>
        <p:nvPicPr>
          <p:cNvPr id="5" name="Picture 6" descr="PNNL_Logo_2-Color_v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29463" y="4387454"/>
            <a:ext cx="1828800" cy="598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SzPct val="80000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265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PNNL_Logo_2-Color_v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29463" y="4387454"/>
            <a:ext cx="1828800" cy="598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96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70727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</a:endParaRPr>
          </a:p>
        </p:txBody>
      </p:sp>
      <p:pic>
        <p:nvPicPr>
          <p:cNvPr id="5" name="Picture 5" descr="PNNL_Logo_Whi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29463" y="4387454"/>
            <a:ext cx="1828800" cy="598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200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D575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</a:endParaRPr>
          </a:p>
        </p:txBody>
      </p:sp>
      <p:pic>
        <p:nvPicPr>
          <p:cNvPr id="5" name="Picture 3" descr="PNNL_Logo_Whi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29463" y="4387454"/>
            <a:ext cx="1828800" cy="598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2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862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3058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2127" y="1257300"/>
            <a:ext cx="4135439" cy="3371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9965" y="1257300"/>
            <a:ext cx="4135437" cy="3371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496300" y="4867275"/>
            <a:ext cx="609600" cy="171450"/>
          </a:xfrm>
        </p:spPr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7772400" y="5019676"/>
            <a:ext cx="838200" cy="976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E95D194-E1CB-46C5-9029-816AA7C2D0BF}" type="datetimeFigureOut">
              <a:rPr lang="en-US" smtClean="0"/>
              <a:t>10/2/2025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40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28600"/>
            <a:ext cx="83058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2127" y="1257300"/>
            <a:ext cx="4135439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79965" y="1257300"/>
            <a:ext cx="4135437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2127" y="3000375"/>
            <a:ext cx="4135439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965" y="3000375"/>
            <a:ext cx="4135437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8496300" y="4867275"/>
            <a:ext cx="609600" cy="171450"/>
          </a:xfrm>
        </p:spPr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7772400" y="5019676"/>
            <a:ext cx="838200" cy="976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E95D194-E1CB-46C5-9029-816AA7C2D0BF}" type="datetimeFigureOut">
              <a:rPr lang="en-US" smtClean="0"/>
              <a:t>10/2/2025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77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3058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2127" y="1257300"/>
            <a:ext cx="4135439" cy="3371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79965" y="1257300"/>
            <a:ext cx="4135437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79965" y="3000375"/>
            <a:ext cx="4135437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8496300" y="4867275"/>
            <a:ext cx="609600" cy="171450"/>
          </a:xfrm>
        </p:spPr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>
          <a:xfrm>
            <a:off x="7772400" y="5019676"/>
            <a:ext cx="838200" cy="976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E95D194-E1CB-46C5-9029-816AA7C2D0BF}" type="datetimeFigureOut">
              <a:rPr lang="en-US" smtClean="0"/>
              <a:t>10/2/2025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939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3058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2126" y="1257300"/>
            <a:ext cx="8423275" cy="337185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496300" y="4867275"/>
            <a:ext cx="609600" cy="171450"/>
          </a:xfrm>
        </p:spPr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>
          <a:xfrm>
            <a:off x="7772400" y="5019676"/>
            <a:ext cx="838200" cy="976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E95D194-E1CB-46C5-9029-816AA7C2D0BF}" type="datetimeFigureOut">
              <a:rPr lang="en-US" smtClean="0"/>
              <a:t>10/2/2025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45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2127" y="1257300"/>
            <a:ext cx="4135439" cy="33718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9965" y="1257300"/>
            <a:ext cx="4135437" cy="33718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7772400" y="5019676"/>
            <a:ext cx="838200" cy="976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E95D194-E1CB-46C5-9029-816AA7C2D0BF}" type="datetimeFigureOut">
              <a:rPr lang="en-US" smtClean="0"/>
              <a:t>10/2/2025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829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3058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2127" y="1257300"/>
            <a:ext cx="4135439" cy="3371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779965" y="1257300"/>
            <a:ext cx="4135437" cy="337185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496300" y="4867275"/>
            <a:ext cx="609600" cy="1714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7772400" y="5019676"/>
            <a:ext cx="838200" cy="97631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DE95D194-E1CB-46C5-9029-816AA7C2D0BF}" type="datetimeFigureOut">
              <a:rPr lang="en-US" smtClean="0"/>
              <a:t>10/2/2025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99514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E95D194-E1CB-46C5-9029-816AA7C2D0BF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71DEC34-F032-40D9-A4DB-E1939A18D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1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E95D194-E1CB-46C5-9029-816AA7C2D0BF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71DEC34-F032-40D9-A4DB-E1939A18D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895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28700"/>
            <a:ext cx="9144000" cy="411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466BB1-F9A8-4B32-8AB2-F0D50A52716D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2835B6-16D3-46C5-A87F-8119B6681B7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67461"/>
            <a:ext cx="6629400" cy="466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232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740664"/>
            <a:ext cx="9144000" cy="44028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67460"/>
            <a:ext cx="6629400" cy="245260"/>
          </a:xfrm>
        </p:spPr>
        <p:txBody>
          <a:bodyPr lIns="0" tIns="0" rIns="0" bIns="0" anchor="t" anchorCtr="0">
            <a:spAutoFit/>
          </a:bodyPr>
          <a:lstStyle>
            <a:lvl1pPr algn="l">
              <a:defRPr sz="1875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028699"/>
            <a:ext cx="8229600" cy="1027204"/>
          </a:xfrm>
        </p:spPr>
        <p:txBody>
          <a:bodyPr lIns="0" tIns="0" rIns="0" bIns="0">
            <a:spAutoFit/>
          </a:bodyPr>
          <a:lstStyle>
            <a:lvl1pPr>
              <a:defRPr sz="1500">
                <a:latin typeface="Arial"/>
                <a:cs typeface="Arial"/>
              </a:defRPr>
            </a:lvl1pPr>
            <a:lvl2pPr>
              <a:defRPr sz="135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050">
                <a:latin typeface="Arial"/>
                <a:cs typeface="Arial"/>
              </a:defRPr>
            </a:lvl4pPr>
            <a:lvl5pPr>
              <a:defRPr sz="105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571B0C3B-3A7D-3848-B824-737E096AF391}" type="datetime4">
              <a:rPr lang="en-US" smtClean="0"/>
              <a:t>October 2,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284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88B714A-5794-4542-B038-0CE99322F245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7F0C379-B36F-4DAE-A2B3-98735255C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010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1361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25544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46723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5757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81290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8740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D69A96A-47E4-45CF-94BC-90EE4DC2B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90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860A17-9783-49DC-A64F-1282A830E0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07053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977091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0550"/>
            <a:ext cx="8229600" cy="990600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7350"/>
            <a:ext cx="8229600" cy="3352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316485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3230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81150"/>
            <a:ext cx="4038600" cy="32766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81150"/>
            <a:ext cx="4038600" cy="32766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75197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590551"/>
            <a:ext cx="8229600" cy="99059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375" y="158115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5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375" y="2041094"/>
            <a:ext cx="4040188" cy="298810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825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3" y="158115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5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3" y="2041094"/>
            <a:ext cx="4041775" cy="298810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825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998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90" y="641511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90" y="1601630"/>
            <a:ext cx="3008313" cy="3141821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362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1"/>
            <a:ext cx="5486400" cy="42576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8"/>
            <a:ext cx="5486400" cy="60293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05098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537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0550"/>
            <a:ext cx="8229600" cy="990600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7350"/>
            <a:ext cx="8229600" cy="3352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79840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5583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81150"/>
            <a:ext cx="4038600" cy="32766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81150"/>
            <a:ext cx="4038600" cy="32766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410499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590552"/>
            <a:ext cx="8229600" cy="99059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375" y="1581151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500" b="1"/>
            </a:lvl1pPr>
            <a:lvl2pPr marL="257169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1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375" y="2041095"/>
            <a:ext cx="4040188" cy="298810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825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3" y="1581151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500" b="1"/>
            </a:lvl1pPr>
            <a:lvl2pPr marL="257169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1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3" y="2041095"/>
            <a:ext cx="4041775" cy="298810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825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532453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90" y="641512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5"/>
            <a:ext cx="5111750" cy="405116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90" y="1601631"/>
            <a:ext cx="3008313" cy="3141821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4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586339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1"/>
            <a:ext cx="5486400" cy="42576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4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9"/>
            <a:ext cx="5486400" cy="60293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4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3722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1617E1C-AF5D-4367-9785-F393DEAD29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13805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BE560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340613" y="329184"/>
            <a:ext cx="2100834" cy="560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23112" y="1945481"/>
            <a:ext cx="809777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849788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9212" y="1695640"/>
            <a:ext cx="8345576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559729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9212" y="1695640"/>
            <a:ext cx="8345576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8925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9212" y="1695640"/>
            <a:ext cx="8345576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0203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155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72.xml"/><Relationship Id="rId9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3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9" Type="http://schemas.openxmlformats.org/officeDocument/2006/relationships/image" Target="../media/image3.jp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57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Relationship Id="rId9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  <a:cs typeface="Arial" panose="020B0604020202020204" pitchFamily="34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Position/Role,</a:t>
            </a:r>
            <a:r>
              <a:rPr lang="en-US" sz="1050" baseline="0" dirty="0">
                <a:latin typeface="Arial" panose="020B0604020202020204" pitchFamily="34" charset="0"/>
                <a:cs typeface="Arial" panose="020B0604020202020204" pitchFamily="34" charset="0"/>
              </a:rPr>
              <a:t> The University of Texas at Austin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  <a:cs typeface="Arial" panose="020B0604020202020204" pitchFamily="34" charset="0"/>
              </a:rPr>
              <a:t>Month 20xx</a:t>
            </a: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9055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57350"/>
            <a:ext cx="82296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907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</p:sldLayoutIdLst>
  <p:txStyles>
    <p:titleStyle>
      <a:lvl1pPr algn="l" defTabSz="341710" rtl="0" fontAlgn="base">
        <a:spcBef>
          <a:spcPct val="0"/>
        </a:spcBef>
        <a:spcAft>
          <a:spcPct val="0"/>
        </a:spcAft>
        <a:defRPr sz="2700" kern="1200">
          <a:solidFill>
            <a:srgbClr val="404040"/>
          </a:solidFill>
          <a:latin typeface="Arial" panose="020B0604020202020204" pitchFamily="34" charset="0"/>
          <a:ea typeface="+mj-ea"/>
          <a:cs typeface="+mj-cs"/>
        </a:defRPr>
      </a:lvl1pPr>
      <a:lvl2pPr algn="l" defTabSz="341710" rtl="0" fontAlgn="base">
        <a:spcBef>
          <a:spcPct val="0"/>
        </a:spcBef>
        <a:spcAft>
          <a:spcPct val="0"/>
        </a:spcAft>
        <a:defRPr sz="2700">
          <a:solidFill>
            <a:srgbClr val="404040"/>
          </a:solidFill>
          <a:latin typeface="Arial" panose="020B0604020202020204" pitchFamily="34" charset="0"/>
        </a:defRPr>
      </a:lvl2pPr>
      <a:lvl3pPr algn="l" defTabSz="341710" rtl="0" fontAlgn="base">
        <a:spcBef>
          <a:spcPct val="0"/>
        </a:spcBef>
        <a:spcAft>
          <a:spcPct val="0"/>
        </a:spcAft>
        <a:defRPr sz="2700">
          <a:solidFill>
            <a:srgbClr val="404040"/>
          </a:solidFill>
          <a:latin typeface="Arial" panose="020B0604020202020204" pitchFamily="34" charset="0"/>
        </a:defRPr>
      </a:lvl3pPr>
      <a:lvl4pPr algn="l" defTabSz="341710" rtl="0" fontAlgn="base">
        <a:spcBef>
          <a:spcPct val="0"/>
        </a:spcBef>
        <a:spcAft>
          <a:spcPct val="0"/>
        </a:spcAft>
        <a:defRPr sz="2700">
          <a:solidFill>
            <a:srgbClr val="404040"/>
          </a:solidFill>
          <a:latin typeface="Arial" panose="020B0604020202020204" pitchFamily="34" charset="0"/>
        </a:defRPr>
      </a:lvl4pPr>
      <a:lvl5pPr algn="l" defTabSz="341710" rtl="0" fontAlgn="base">
        <a:spcBef>
          <a:spcPct val="0"/>
        </a:spcBef>
        <a:spcAft>
          <a:spcPct val="0"/>
        </a:spcAft>
        <a:defRPr sz="2700">
          <a:solidFill>
            <a:srgbClr val="404040"/>
          </a:solidFill>
          <a:latin typeface="Arial" panose="020B0604020202020204" pitchFamily="34" charset="0"/>
        </a:defRPr>
      </a:lvl5pPr>
      <a:lvl6pPr marL="342900" algn="l" defTabSz="341710" rtl="0" fontAlgn="base">
        <a:spcBef>
          <a:spcPct val="0"/>
        </a:spcBef>
        <a:spcAft>
          <a:spcPct val="0"/>
        </a:spcAft>
        <a:defRPr sz="2700">
          <a:solidFill>
            <a:srgbClr val="404040"/>
          </a:solidFill>
          <a:latin typeface="Arial" panose="020B0604020202020204" pitchFamily="34" charset="0"/>
        </a:defRPr>
      </a:lvl6pPr>
      <a:lvl7pPr marL="685800" algn="l" defTabSz="341710" rtl="0" fontAlgn="base">
        <a:spcBef>
          <a:spcPct val="0"/>
        </a:spcBef>
        <a:spcAft>
          <a:spcPct val="0"/>
        </a:spcAft>
        <a:defRPr sz="2700">
          <a:solidFill>
            <a:srgbClr val="404040"/>
          </a:solidFill>
          <a:latin typeface="Arial" panose="020B0604020202020204" pitchFamily="34" charset="0"/>
        </a:defRPr>
      </a:lvl7pPr>
      <a:lvl8pPr marL="1028700" algn="l" defTabSz="341710" rtl="0" fontAlgn="base">
        <a:spcBef>
          <a:spcPct val="0"/>
        </a:spcBef>
        <a:spcAft>
          <a:spcPct val="0"/>
        </a:spcAft>
        <a:defRPr sz="2700">
          <a:solidFill>
            <a:srgbClr val="404040"/>
          </a:solidFill>
          <a:latin typeface="Arial" panose="020B0604020202020204" pitchFamily="34" charset="0"/>
        </a:defRPr>
      </a:lvl8pPr>
      <a:lvl9pPr marL="1371600" algn="l" defTabSz="341710" rtl="0" fontAlgn="base">
        <a:spcBef>
          <a:spcPct val="0"/>
        </a:spcBef>
        <a:spcAft>
          <a:spcPct val="0"/>
        </a:spcAft>
        <a:defRPr sz="2700">
          <a:solidFill>
            <a:srgbClr val="404040"/>
          </a:solidFill>
          <a:latin typeface="Arial" panose="020B0604020202020204" pitchFamily="34" charset="0"/>
        </a:defRPr>
      </a:lvl9pPr>
    </p:titleStyle>
    <p:bodyStyle>
      <a:lvl1pPr marL="255985" indent="-255985" algn="l" defTabSz="34171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+mn-lt"/>
          <a:ea typeface="+mn-ea"/>
          <a:cs typeface="+mn-cs"/>
        </a:defRPr>
      </a:lvl1pPr>
      <a:lvl2pPr marL="556022" indent="-213122" algn="l" defTabSz="34171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rgbClr val="404040"/>
          </a:solidFill>
          <a:latin typeface="+mn-lt"/>
          <a:ea typeface="+mn-ea"/>
          <a:cs typeface="+mn-cs"/>
        </a:defRPr>
      </a:lvl2pPr>
      <a:lvl3pPr marL="856060" indent="-170260" algn="l" defTabSz="34171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404040"/>
          </a:solidFill>
          <a:latin typeface="+mn-lt"/>
          <a:ea typeface="+mn-ea"/>
          <a:cs typeface="+mn-cs"/>
        </a:defRPr>
      </a:lvl3pPr>
      <a:lvl4pPr marL="1198960" indent="-170260" algn="l" defTabSz="34171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1541860" indent="-170260" algn="l" defTabSz="34171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4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9212" y="1695640"/>
            <a:ext cx="834557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964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  <p:sldLayoutId id="2147483680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68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1550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9055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57350"/>
            <a:ext cx="82296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9679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4663" y="345282"/>
            <a:ext cx="8204200" cy="740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2126" y="1257300"/>
            <a:ext cx="8186739" cy="268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0975" y="4818460"/>
            <a:ext cx="6096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tabLst>
                <a:tab pos="342900" algn="l"/>
                <a:tab pos="600075" algn="l"/>
                <a:tab pos="942975" algn="l"/>
              </a:tabLst>
              <a:defRPr sz="675" smtClean="0">
                <a:solidFill>
                  <a:srgbClr val="777777"/>
                </a:solidFill>
                <a:latin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7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</p:sldLayoutIdLst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rgbClr val="CB7023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rgbClr val="CB7023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rgbClr val="CB7023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rgbClr val="CB7023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rgbClr val="CB7023"/>
          </a:solidFill>
          <a:latin typeface="Arial" charset="0"/>
        </a:defRPr>
      </a:lvl5pPr>
      <a:lvl6pPr marL="3429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rgbClr val="CB7023"/>
          </a:solidFill>
          <a:latin typeface="Arial" charset="0"/>
        </a:defRPr>
      </a:lvl6pPr>
      <a:lvl7pPr marL="685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rgbClr val="CB7023"/>
          </a:solidFill>
          <a:latin typeface="Arial" charset="0"/>
        </a:defRPr>
      </a:lvl7pPr>
      <a:lvl8pPr marL="10287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rgbClr val="CB7023"/>
          </a:solidFill>
          <a:latin typeface="Arial" charset="0"/>
        </a:defRPr>
      </a:lvl8pPr>
      <a:lvl9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rgbClr val="CB7023"/>
          </a:solidFill>
          <a:latin typeface="Arial" charset="0"/>
        </a:defRPr>
      </a:lvl9pPr>
    </p:titleStyle>
    <p:bodyStyle>
      <a:lvl1pPr marL="257175" indent="-257175" algn="l" rtl="0" eaLnBrk="1" fontAlgn="base" hangingPunct="1">
        <a:lnSpc>
          <a:spcPct val="85000"/>
        </a:lnSpc>
        <a:spcBef>
          <a:spcPct val="30000"/>
        </a:spcBef>
        <a:spcAft>
          <a:spcPct val="0"/>
        </a:spcAft>
        <a:buClr>
          <a:schemeClr val="folHlink"/>
        </a:buClr>
        <a:buBlip>
          <a:blip r:embed="rId22"/>
        </a:buBlip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lnSpc>
          <a:spcPct val="85000"/>
        </a:lnSpc>
        <a:spcBef>
          <a:spcPct val="30000"/>
        </a:spcBef>
        <a:spcAft>
          <a:spcPct val="0"/>
        </a:spcAft>
        <a:buClr>
          <a:schemeClr val="tx2"/>
        </a:buClr>
        <a:buSzPct val="80000"/>
        <a:buBlip>
          <a:blip r:embed="rId23"/>
        </a:buBlip>
        <a:defRPr sz="15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lnSpc>
          <a:spcPct val="85000"/>
        </a:lnSpc>
        <a:spcBef>
          <a:spcPct val="30000"/>
        </a:spcBef>
        <a:spcAft>
          <a:spcPct val="0"/>
        </a:spcAft>
        <a:buClr>
          <a:srgbClr val="737373"/>
        </a:buClr>
        <a:buSzPct val="60000"/>
        <a:buBlip>
          <a:blip r:embed="rId24"/>
        </a:buBlip>
        <a:defRPr sz="15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lnSpc>
          <a:spcPct val="85000"/>
        </a:lnSpc>
        <a:spcBef>
          <a:spcPct val="30000"/>
        </a:spcBef>
        <a:spcAft>
          <a:spcPct val="0"/>
        </a:spcAft>
        <a:buBlip>
          <a:blip r:embed="rId25"/>
        </a:buBlip>
        <a:defRPr sz="12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Blip>
          <a:blip r:embed="rId22"/>
        </a:buBlip>
        <a:defRPr sz="105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Blip>
          <a:blip r:embed="rId25"/>
        </a:buBlip>
        <a:defRPr sz="105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Blip>
          <a:blip r:embed="rId25"/>
        </a:buBlip>
        <a:defRPr sz="105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Blip>
          <a:blip r:embed="rId25"/>
        </a:buBlip>
        <a:defRPr sz="105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Blip>
          <a:blip r:embed="rId25"/>
        </a:buBlip>
        <a:defRPr sz="105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79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9055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57350"/>
            <a:ext cx="82296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2336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</p:sldLayoutIdLst>
  <p:txStyles>
    <p:titleStyle>
      <a:lvl1pPr algn="l" defTabSz="342900" rtl="0" fontAlgn="base">
        <a:spcBef>
          <a:spcPct val="0"/>
        </a:spcBef>
        <a:spcAft>
          <a:spcPct val="0"/>
        </a:spcAft>
        <a:defRPr sz="2700" kern="1200">
          <a:solidFill>
            <a:srgbClr val="404040"/>
          </a:solidFill>
          <a:latin typeface="Arial" panose="020B0604020202020204" pitchFamily="34" charset="0"/>
          <a:ea typeface="+mj-ea"/>
          <a:cs typeface="+mj-cs"/>
        </a:defRPr>
      </a:lvl1pPr>
      <a:lvl2pPr algn="l" defTabSz="342900" rtl="0" fontAlgn="base">
        <a:spcBef>
          <a:spcPct val="0"/>
        </a:spcBef>
        <a:spcAft>
          <a:spcPct val="0"/>
        </a:spcAft>
        <a:defRPr sz="2700">
          <a:solidFill>
            <a:srgbClr val="404040"/>
          </a:solidFill>
          <a:latin typeface="Arial" panose="020B0604020202020204" pitchFamily="34" charset="0"/>
        </a:defRPr>
      </a:lvl2pPr>
      <a:lvl3pPr algn="l" defTabSz="342900" rtl="0" fontAlgn="base">
        <a:spcBef>
          <a:spcPct val="0"/>
        </a:spcBef>
        <a:spcAft>
          <a:spcPct val="0"/>
        </a:spcAft>
        <a:defRPr sz="2700">
          <a:solidFill>
            <a:srgbClr val="404040"/>
          </a:solidFill>
          <a:latin typeface="Arial" panose="020B0604020202020204" pitchFamily="34" charset="0"/>
        </a:defRPr>
      </a:lvl3pPr>
      <a:lvl4pPr algn="l" defTabSz="342900" rtl="0" fontAlgn="base">
        <a:spcBef>
          <a:spcPct val="0"/>
        </a:spcBef>
        <a:spcAft>
          <a:spcPct val="0"/>
        </a:spcAft>
        <a:defRPr sz="2700">
          <a:solidFill>
            <a:srgbClr val="404040"/>
          </a:solidFill>
          <a:latin typeface="Arial" panose="020B0604020202020204" pitchFamily="34" charset="0"/>
        </a:defRPr>
      </a:lvl4pPr>
      <a:lvl5pPr algn="l" defTabSz="342900" rtl="0" fontAlgn="base">
        <a:spcBef>
          <a:spcPct val="0"/>
        </a:spcBef>
        <a:spcAft>
          <a:spcPct val="0"/>
        </a:spcAft>
        <a:defRPr sz="2700">
          <a:solidFill>
            <a:srgbClr val="404040"/>
          </a:solidFill>
          <a:latin typeface="Arial" panose="020B0604020202020204" pitchFamily="34" charset="0"/>
        </a:defRPr>
      </a:lvl5pPr>
      <a:lvl6pPr marL="342900" algn="l" defTabSz="342900" rtl="0" fontAlgn="base">
        <a:spcBef>
          <a:spcPct val="0"/>
        </a:spcBef>
        <a:spcAft>
          <a:spcPct val="0"/>
        </a:spcAft>
        <a:defRPr sz="2700">
          <a:solidFill>
            <a:srgbClr val="404040"/>
          </a:solidFill>
          <a:latin typeface="Arial" panose="020B0604020202020204" pitchFamily="34" charset="0"/>
        </a:defRPr>
      </a:lvl6pPr>
      <a:lvl7pPr marL="685800" algn="l" defTabSz="342900" rtl="0" fontAlgn="base">
        <a:spcBef>
          <a:spcPct val="0"/>
        </a:spcBef>
        <a:spcAft>
          <a:spcPct val="0"/>
        </a:spcAft>
        <a:defRPr sz="2700">
          <a:solidFill>
            <a:srgbClr val="404040"/>
          </a:solidFill>
          <a:latin typeface="Arial" panose="020B0604020202020204" pitchFamily="34" charset="0"/>
        </a:defRPr>
      </a:lvl7pPr>
      <a:lvl8pPr marL="1028700" algn="l" defTabSz="342900" rtl="0" fontAlgn="base">
        <a:spcBef>
          <a:spcPct val="0"/>
        </a:spcBef>
        <a:spcAft>
          <a:spcPct val="0"/>
        </a:spcAft>
        <a:defRPr sz="2700">
          <a:solidFill>
            <a:srgbClr val="404040"/>
          </a:solidFill>
          <a:latin typeface="Arial" panose="020B0604020202020204" pitchFamily="34" charset="0"/>
        </a:defRPr>
      </a:lvl8pPr>
      <a:lvl9pPr marL="1371600" algn="l" defTabSz="342900" rtl="0" fontAlgn="base">
        <a:spcBef>
          <a:spcPct val="0"/>
        </a:spcBef>
        <a:spcAft>
          <a:spcPct val="0"/>
        </a:spcAft>
        <a:defRPr sz="2700">
          <a:solidFill>
            <a:srgbClr val="404040"/>
          </a:solidFill>
          <a:latin typeface="Arial" panose="020B0604020202020204" pitchFamily="34" charset="0"/>
        </a:defRPr>
      </a:lvl9pPr>
    </p:titleStyle>
    <p:bodyStyle>
      <a:lvl1pPr marL="257175" indent="-257175" algn="l" defTabSz="3429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+mn-lt"/>
          <a:ea typeface="+mn-ea"/>
          <a:cs typeface="+mn-cs"/>
        </a:defRPr>
      </a:lvl1pPr>
      <a:lvl2pPr marL="557213" indent="-214313" algn="l" defTabSz="3429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rgbClr val="404040"/>
          </a:solidFill>
          <a:latin typeface="+mn-lt"/>
          <a:ea typeface="+mn-ea"/>
          <a:cs typeface="+mn-cs"/>
        </a:defRPr>
      </a:lvl2pPr>
      <a:lvl3pPr marL="857250" indent="-171450" algn="l" defTabSz="3429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404040"/>
          </a:solidFill>
          <a:latin typeface="+mn-lt"/>
          <a:ea typeface="+mn-ea"/>
          <a:cs typeface="+mn-cs"/>
        </a:defRPr>
      </a:lvl3pPr>
      <a:lvl4pPr marL="1200150" indent="-171450" algn="l" defTabSz="3429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1543050" indent="-171450" algn="l" defTabSz="3429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8.png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2.em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7.png"/><Relationship Id="rId4" Type="http://schemas.openxmlformats.org/officeDocument/2006/relationships/image" Target="../media/image53.png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://www.google.com/url?sa=i&amp;rct=j&amp;q=csi&amp;source=images&amp;cd=&amp;cad=rja&amp;docid=4kxeVTf_6cxjKM&amp;tbnid=C_jdpAxwsRBqPM:&amp;ved=0CAUQjRw&amp;url=http://pantomineandfarces.wordpress.com/2011/09/23/the-wire-vs-csi/&amp;ei=77cZUYbyCaWQ2AW6s4HQBw&amp;bvm=bv.42261806,d.aWc&amp;psig=AFQjCNFC6mQ2W5UbGnfmDxgn4TUOelsPgw&amp;ust=1360726331137524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 txBox="1">
            <a:spLocks/>
          </p:cNvSpPr>
          <p:nvPr/>
        </p:nvSpPr>
        <p:spPr>
          <a:xfrm>
            <a:off x="304800" y="51435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609600" y="7429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algn="ctr"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0"/>
            <a:ext cx="1877397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BF9A32-1537-99E5-3CDA-DFF9D8CA7892}"/>
              </a:ext>
            </a:extLst>
          </p:cNvPr>
          <p:cNvSpPr txBox="1"/>
          <p:nvPr/>
        </p:nvSpPr>
        <p:spPr>
          <a:xfrm>
            <a:off x="228600" y="590550"/>
            <a:ext cx="8915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Nuclear Forensics Studies and the Development of a Companion Graduate 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76BF0-A7B2-77E2-6228-FEF34BA25217}"/>
              </a:ext>
            </a:extLst>
          </p:cNvPr>
          <p:cNvSpPr txBox="1"/>
          <p:nvPr/>
        </p:nvSpPr>
        <p:spPr>
          <a:xfrm>
            <a:off x="152400" y="2266950"/>
            <a:ext cx="8915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S. Landsberger and D. Haas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University of Texas at Austin, Nuclear Engineering Teaching  Lab Austin, Texas, USA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6A62E2-3230-3AED-7917-EAA4A69C2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3181350"/>
            <a:ext cx="2209800" cy="18569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C5204B-F70E-005C-D411-1D2BD6AC1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81" y="3486150"/>
            <a:ext cx="3723749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22" y="438150"/>
            <a:ext cx="5703278" cy="4495800"/>
          </a:xfrm>
        </p:spPr>
        <p:txBody>
          <a:bodyPr>
            <a:noAutofit/>
          </a:bodyPr>
          <a:lstStyle/>
          <a:p>
            <a:r>
              <a:rPr lang="en-US" sz="2200" dirty="0"/>
              <a:t>Analytical Laboratories</a:t>
            </a:r>
          </a:p>
          <a:p>
            <a:pPr lvl="1"/>
            <a:r>
              <a:rPr lang="en-US" sz="2200" dirty="0"/>
              <a:t>NAA Laboratory</a:t>
            </a:r>
          </a:p>
          <a:p>
            <a:pPr lvl="1"/>
            <a:r>
              <a:rPr lang="en-US" sz="2200" dirty="0"/>
              <a:t>Radiation Effects and Detector Development Laboratory</a:t>
            </a:r>
          </a:p>
          <a:p>
            <a:pPr lvl="1"/>
            <a:r>
              <a:rPr lang="en-US" sz="2200" dirty="0"/>
              <a:t>Gamma-Ray Spectroscopy Laboratory</a:t>
            </a:r>
          </a:p>
          <a:p>
            <a:pPr lvl="1"/>
            <a:r>
              <a:rPr lang="en-US" sz="2200" dirty="0"/>
              <a:t>Chemistry and Sample Preparation Laboratory</a:t>
            </a:r>
          </a:p>
          <a:p>
            <a:pPr lvl="1"/>
            <a:r>
              <a:rPr lang="en-US" sz="2200" dirty="0"/>
              <a:t>Radioactive Experiment and Radiochemistry Laboratory</a:t>
            </a:r>
          </a:p>
          <a:p>
            <a:pPr lvl="1"/>
            <a:r>
              <a:rPr lang="en-US" sz="2200" dirty="0"/>
              <a:t>Corrosion, Embrittlement, and Electrochemistry Lab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590550"/>
            <a:ext cx="2294890" cy="163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026" y="4019550"/>
            <a:ext cx="1395974" cy="900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266950"/>
            <a:ext cx="106680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bject 4"/>
          <p:cNvSpPr/>
          <p:nvPr/>
        </p:nvSpPr>
        <p:spPr>
          <a:xfrm>
            <a:off x="5562600" y="2419350"/>
            <a:ext cx="2223316" cy="16674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869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92B44E-2429-4D3A-6644-FC5BB36711AA}"/>
              </a:ext>
            </a:extLst>
          </p:cNvPr>
          <p:cNvSpPr txBox="1"/>
          <p:nvPr/>
        </p:nvSpPr>
        <p:spPr>
          <a:xfrm>
            <a:off x="228600" y="590550"/>
            <a:ext cx="3429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Fast Neutron Beam Irradiation Facility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96BB4-2418-9C38-E236-88A064F1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09750"/>
            <a:ext cx="3757090" cy="2590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DC8605-F941-22FD-4C66-92E7345CAB82}"/>
              </a:ext>
            </a:extLst>
          </p:cNvPr>
          <p:cNvSpPr txBox="1"/>
          <p:nvPr/>
        </p:nvSpPr>
        <p:spPr>
          <a:xfrm>
            <a:off x="3962400" y="361950"/>
            <a:ext cx="51054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Detector Systems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Three Compton Suppression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-Ray Spectroscopy Systems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β-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-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Coincidence and α-Spectroscopy System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Numerous Portable Instruments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Nuclear and Applied Robotics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Develop and deploy advanced robotics in hazardous environments to minimize risk for the human operator</a:t>
            </a:r>
          </a:p>
        </p:txBody>
      </p:sp>
    </p:spTree>
    <p:extLst>
      <p:ext uri="{BB962C8B-B14F-4D97-AF65-F5344CB8AC3E}">
        <p14:creationId xmlns:p14="http://schemas.microsoft.com/office/powerpoint/2010/main" val="3677441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61950"/>
            <a:ext cx="8229600" cy="53340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Main Areas of Research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2500"/>
            <a:ext cx="8382000" cy="4191000"/>
          </a:xfrm>
        </p:spPr>
        <p:txBody>
          <a:bodyPr>
            <a:noAutofit/>
          </a:bodyPr>
          <a:lstStyle/>
          <a:p>
            <a:r>
              <a:rPr lang="en-US" sz="2400" dirty="0"/>
              <a:t>Low-level fission product Identification using Compton suppression and gamma-gamma coincidence Methods</a:t>
            </a:r>
          </a:p>
          <a:p>
            <a:r>
              <a:rPr lang="en-GB" sz="2400" dirty="0"/>
              <a:t>Radioxenon subsurface transport </a:t>
            </a:r>
          </a:p>
          <a:p>
            <a:r>
              <a:rPr lang="en-GB" sz="2400" baseline="30000" dirty="0"/>
              <a:t>137</a:t>
            </a:r>
            <a:r>
              <a:rPr lang="en-GB" sz="2400" dirty="0"/>
              <a:t>Cs measurements in soil</a:t>
            </a:r>
          </a:p>
          <a:p>
            <a:r>
              <a:rPr lang="en-GB" sz="2400" dirty="0"/>
              <a:t>NAA of surrogates of </a:t>
            </a:r>
            <a:r>
              <a:rPr lang="en-GB" sz="2400" baseline="30000" dirty="0"/>
              <a:t>137</a:t>
            </a:r>
            <a:r>
              <a:rPr lang="en-GB" sz="2400" dirty="0"/>
              <a:t>Cs and </a:t>
            </a:r>
            <a:r>
              <a:rPr lang="en-GB" sz="2400" baseline="30000" dirty="0"/>
              <a:t>90</a:t>
            </a:r>
            <a:r>
              <a:rPr lang="en-GB" sz="2400" dirty="0"/>
              <a:t>Sr</a:t>
            </a:r>
          </a:p>
          <a:p>
            <a:r>
              <a:rPr lang="en-US" sz="2400" dirty="0"/>
              <a:t>Production of Xe-127 and Ar-37 isotopes</a:t>
            </a:r>
          </a:p>
          <a:p>
            <a:r>
              <a:rPr lang="en-US" sz="2400" dirty="0"/>
              <a:t>Cross-section measurements of Ar-37</a:t>
            </a:r>
          </a:p>
          <a:p>
            <a:r>
              <a:rPr lang="en-US" sz="2400" dirty="0"/>
              <a:t>Tackling uncertainties in short-lived radionuclide analysis for nuclear forensics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51442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F0E42-818E-5114-8BB9-22CCFB3BA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95350"/>
            <a:ext cx="8229600" cy="4248150"/>
          </a:xfrm>
        </p:spPr>
        <p:txBody>
          <a:bodyPr>
            <a:normAutofit fontScale="77500" lnSpcReduction="20000"/>
          </a:bodyPr>
          <a:lstStyle/>
          <a:p>
            <a:r>
              <a:rPr lang="en-US" sz="3100" dirty="0"/>
              <a:t>Preparation for large integrated field experiments with the design, assembly, and testing of field sampling equipment for particulate and gaseous tracers</a:t>
            </a:r>
          </a:p>
          <a:p>
            <a:r>
              <a:rPr lang="en-US" sz="3100" dirty="0"/>
              <a:t>Investigation of Chemical Speciation of Radionuclide Signatures Under Extreme Environmental Conditions</a:t>
            </a:r>
          </a:p>
          <a:p>
            <a:r>
              <a:rPr lang="en-US" sz="3100" dirty="0"/>
              <a:t>Development of Watertight Gamma-Gamma Coincidence Counter for Research Reactor Fuel Verification</a:t>
            </a:r>
          </a:p>
          <a:p>
            <a:r>
              <a:rPr lang="en-US" sz="3100" dirty="0"/>
              <a:t>Application of Neutron Safeguards Measurements to the Front-End of the Nuclear Fuel Cycle</a:t>
            </a:r>
          </a:p>
          <a:p>
            <a:r>
              <a:rPr lang="en-US" sz="3100" dirty="0"/>
              <a:t>Routine Isotopic and Radioactive Contamination Survey Platform in Dynamic Nuclear Environments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456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29EF-54DD-36F9-006F-90CA8408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1950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Lecture Objectives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50555-BE14-E956-016D-1096C8735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00150"/>
            <a:ext cx="8305800" cy="3733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At the end of the course students should be able to comprehend the concepts of nuclear forensics and  understand the basics of radiation, radioactivity, and interactions of radiation with matter. </a:t>
            </a:r>
          </a:p>
          <a:p>
            <a:r>
              <a:rPr lang="en-US" dirty="0"/>
              <a:t>The students should be able to understand the fundamentals of gamma-ray spectroscopy, fission product identification, decay schemes, and counting statistics, Bateman equation, as well as the essentials of radiochemistry, separation science and the nuclear fuel cycles.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14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746E-03BB-6711-52BC-D915A579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1950"/>
            <a:ext cx="6665912" cy="871538"/>
          </a:xfrm>
        </p:spPr>
        <p:txBody>
          <a:bodyPr anchor="b">
            <a:normAutofit/>
          </a:bodyPr>
          <a:lstStyle/>
          <a:p>
            <a:pPr algn="ctr"/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Experimental Objectives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68444-DB77-A392-6633-8186AB42E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809750"/>
            <a:ext cx="5111750" cy="283702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DCFF7-927D-21B3-113B-F2726E24C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1428750"/>
            <a:ext cx="4038600" cy="3505200"/>
          </a:xfrm>
        </p:spPr>
        <p:txBody>
          <a:bodyPr>
            <a:no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half-life, secular equilibrium, counting statistics, gamma and beta shielding, gamma-ray spectroscopy including calibration, detector resolution, deadtime, gamma-ray self attenuation, fission product identification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9901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737A-6830-E09D-A0C6-91E34215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Atmospheric Dispersion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and Radionuclide Releases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A0ECED-C8EB-0EA8-8790-9E0A9128C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2038350"/>
            <a:ext cx="381564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65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400050"/>
            <a:ext cx="6400800" cy="85725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2800" dirty="0">
                <a:solidFill>
                  <a:srgbClr val="FF0000"/>
                </a:solidFill>
                <a:latin typeface="+mn-lt"/>
              </a:rPr>
              <a:t>MODELS FOR DIFFERENT SCALES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1" y="1047750"/>
            <a:ext cx="3581399" cy="3686175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lnSpc>
                <a:spcPct val="90000"/>
              </a:lnSpc>
              <a:buClr>
                <a:schemeClr val="accent2"/>
              </a:buClr>
              <a:buFont typeface="Wingdings" panose="05000000000000000000" pitchFamily="2" charset="2"/>
              <a:buChar char=""/>
            </a:pPr>
            <a:r>
              <a:rPr lang="en-US" altLang="en-US" dirty="0">
                <a:cs typeface="Times New Roman" panose="02020603050405020304" pitchFamily="18" charset="0"/>
              </a:rPr>
              <a:t>atmospheric eddies causing turbulent diffusion have a wide spectrum spanning from near molecular scale to scales of several hundred kilometers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Font typeface="Wingdings" panose="05000000000000000000" pitchFamily="2" charset="2"/>
              <a:buChar char=""/>
            </a:pPr>
            <a:endParaRPr lang="en-US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Font typeface="Wingdings" panose="05000000000000000000" pitchFamily="2" charset="2"/>
              <a:buChar char=""/>
            </a:pPr>
            <a:r>
              <a:rPr lang="en-US" altLang="en-US" dirty="0">
                <a:cs typeface="Times New Roman" panose="02020603050405020304" pitchFamily="18" charset="0"/>
              </a:rPr>
              <a:t>important features of the atmosphere must be considered in a dispersion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85571D-6C89-469E-B5B4-897793379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047750"/>
            <a:ext cx="3148057" cy="22151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1C1172-D232-4E09-8D97-38B3E0CEFEE2}"/>
              </a:ext>
            </a:extLst>
          </p:cNvPr>
          <p:cNvSpPr/>
          <p:nvPr/>
        </p:nvSpPr>
        <p:spPr>
          <a:xfrm>
            <a:off x="5486400" y="325755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+mj-lt"/>
              </a:rPr>
              <a:t>http://alexanderhiggins.com/wp-content/uploads/2015/05/134.png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F129F-F519-45A5-B5AF-6FF9FAE2F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571750"/>
            <a:ext cx="1821553" cy="198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640363-9CC4-4BE5-BC47-8BED9DD565CC}"/>
              </a:ext>
            </a:extLst>
          </p:cNvPr>
          <p:cNvSpPr/>
          <p:nvPr/>
        </p:nvSpPr>
        <p:spPr>
          <a:xfrm>
            <a:off x="3276600" y="4629150"/>
            <a:ext cx="3505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+mn-lt"/>
              </a:rPr>
              <a:t>https://en.wikipedia.org/wiki/Chernobyl_disaster#/media/File:</a:t>
            </a:r>
          </a:p>
          <a:p>
            <a:r>
              <a:rPr lang="en-US" sz="1000" dirty="0">
                <a:latin typeface="+mn-lt"/>
              </a:rPr>
              <a:t>Chernobyl_radiation_map_1996.svg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152400" y="2038350"/>
            <a:ext cx="1676400" cy="685800"/>
          </a:xfrm>
        </p:spPr>
        <p:txBody>
          <a:bodyPr>
            <a:normAutofit fontScale="90000"/>
          </a:bodyPr>
          <a:lstStyle/>
          <a:p>
            <a:r>
              <a:rPr lang="en-US" sz="2100" dirty="0"/>
              <a:t>Manhattan Project Locations	</a:t>
            </a:r>
          </a:p>
        </p:txBody>
      </p:sp>
      <p:pic>
        <p:nvPicPr>
          <p:cNvPr id="5" name="Picture 4" descr="Screen Shot 2018-07-09 at 10.19.4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7400" y="1465083"/>
            <a:ext cx="2743200" cy="18166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57800" y="1504950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Hanford – water cooled reactor </a:t>
            </a:r>
            <a:br>
              <a:rPr lang="en-US" sz="1800" dirty="0"/>
            </a:br>
            <a:r>
              <a:rPr lang="en-US" sz="1800" dirty="0"/>
              <a:t>Pt-239</a:t>
            </a:r>
            <a:br>
              <a:rPr lang="en-US" sz="1800" dirty="0"/>
            </a:br>
            <a:r>
              <a:rPr lang="en-US" sz="1800" dirty="0"/>
              <a:t>Built and Operated by </a:t>
            </a:r>
            <a:r>
              <a:rPr lang="en-US" sz="1800" dirty="0" err="1"/>
              <a:t>Dupont</a:t>
            </a:r>
            <a:br>
              <a:rPr lang="en-US" sz="1800" dirty="0"/>
            </a:br>
            <a:r>
              <a:rPr lang="en-US" sz="1800" dirty="0"/>
              <a:t>Most successful option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57800" y="2628900"/>
            <a:ext cx="3544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Chicago – first sustaining reactor</a:t>
            </a:r>
            <a:br>
              <a:rPr lang="en-US" sz="1800" dirty="0"/>
            </a:br>
            <a:r>
              <a:rPr lang="en-US" sz="1800" dirty="0"/>
              <a:t>Built at University of Chicago</a:t>
            </a:r>
            <a:br>
              <a:rPr lang="en-US" sz="1800" dirty="0"/>
            </a:br>
            <a:r>
              <a:rPr lang="en-US" sz="1800" dirty="0"/>
              <a:t>Managed by </a:t>
            </a:r>
            <a:r>
              <a:rPr lang="en-US" sz="1800" dirty="0" err="1"/>
              <a:t>Enrico</a:t>
            </a:r>
            <a:r>
              <a:rPr lang="en-US" sz="1800" dirty="0"/>
              <a:t> Fermi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5950" y="3314700"/>
            <a:ext cx="2343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Berkley – </a:t>
            </a:r>
            <a:r>
              <a:rPr lang="en-US" sz="1800" dirty="0" err="1"/>
              <a:t>Calutrons</a:t>
            </a:r>
            <a:endParaRPr lang="en-US" sz="1800" dirty="0"/>
          </a:p>
          <a:p>
            <a:r>
              <a:rPr lang="en-US" sz="1800" dirty="0"/>
              <a:t>Separate U-235 from U-238</a:t>
            </a:r>
          </a:p>
          <a:p>
            <a:r>
              <a:rPr lang="en-US" sz="1800" dirty="0"/>
              <a:t>0.002%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5000" y="4400550"/>
            <a:ext cx="3018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Los Alamos – Bomb Design</a:t>
            </a:r>
            <a:br>
              <a:rPr lang="en-US" sz="1800" dirty="0"/>
            </a:br>
            <a:r>
              <a:rPr lang="en-US" sz="1800" dirty="0"/>
              <a:t>Bomb Production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29118" y="3638330"/>
            <a:ext cx="40148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Oak Ridge – X-10 Pt-240 </a:t>
            </a:r>
            <a:br>
              <a:rPr lang="en-US" sz="1800" dirty="0"/>
            </a:br>
            <a:r>
              <a:rPr lang="en-US" sz="1800" dirty="0"/>
              <a:t>K-25 – Uranium Enrichment, diffusion</a:t>
            </a:r>
          </a:p>
          <a:p>
            <a:r>
              <a:rPr lang="en-US" sz="1800" dirty="0"/>
              <a:t>Y-12 – Uranium Enrichment, Calutron</a:t>
            </a:r>
          </a:p>
          <a:p>
            <a:r>
              <a:rPr lang="en-US" sz="1800" dirty="0"/>
              <a:t>Run by the Eastman Chemical Co. </a:t>
            </a:r>
          </a:p>
          <a:p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28AFE9-3E2E-BD5E-C353-6457C78E84A4}"/>
              </a:ext>
            </a:extLst>
          </p:cNvPr>
          <p:cNvSpPr txBox="1"/>
          <p:nvPr/>
        </p:nvSpPr>
        <p:spPr>
          <a:xfrm>
            <a:off x="152400" y="304621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Guest Lecturers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Making of the Atomic Bomb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Richard Brooks - Consultant</a:t>
            </a:r>
          </a:p>
        </p:txBody>
      </p:sp>
    </p:spTree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3AD30-7BD3-7F47-8DB6-BA441C73A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666750"/>
            <a:ext cx="4572000" cy="4019550"/>
          </a:xfrm>
        </p:spPr>
        <p:txBody>
          <a:bodyPr>
            <a:normAutofit/>
          </a:bodyPr>
          <a:lstStyle/>
          <a:p>
            <a:pPr marL="457200" marR="0" lvl="0" indent="-457200" algn="l" defTabSz="3134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Pop Culture Goes Nuclear – Mihir Pai (Graduate Student, University of Texas)</a:t>
            </a:r>
          </a:p>
          <a:p>
            <a:pPr marL="457200" marR="0" lvl="0" indent="-457200" algn="l" defTabSz="3134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Locating Radioactive Sources with a Robot (Dr. Anderson (University of Texas)</a:t>
            </a:r>
          </a:p>
          <a:p>
            <a:pPr marL="457200" marR="0" lvl="0" indent="-457200" algn="l" defTabSz="3134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Radiation Portal Monitors (Dr. Charlton, University of Texas)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BF797F-553F-F703-E1EE-614B3D6296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0" y="3028950"/>
            <a:ext cx="1908227" cy="1908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4BF7DF-7496-55D8-609D-E89BB8BEC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971550"/>
            <a:ext cx="2288286" cy="160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A356B7-AA84-4676-CAC6-5E81D29AB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504950"/>
            <a:ext cx="2069831" cy="1165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B5C802-5285-727B-4154-17A2E592BFDB}"/>
              </a:ext>
            </a:extLst>
          </p:cNvPr>
          <p:cNvSpPr txBox="1"/>
          <p:nvPr/>
        </p:nvSpPr>
        <p:spPr>
          <a:xfrm>
            <a:off x="6858000" y="97155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Duck and Cover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15C06-F084-1B06-90E3-1974846F0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333750"/>
            <a:ext cx="2145978" cy="13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0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47750"/>
            <a:ext cx="529211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itle 5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229600" cy="990600"/>
          </a:xfrm>
        </p:spPr>
        <p:txBody>
          <a:bodyPr/>
          <a:lstStyle/>
          <a:p>
            <a:pPr algn="ctr"/>
            <a:r>
              <a:rPr lang="en-US" altLang="en-US" dirty="0"/>
              <a:t>Facets of Nuclear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2451028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4B0628-53C6-ED6F-B656-4CB1A884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1950"/>
            <a:ext cx="8458200" cy="914400"/>
          </a:xfrm>
        </p:spPr>
        <p:txBody>
          <a:bodyPr>
            <a:normAutofit fontScale="90000"/>
          </a:bodyPr>
          <a:lstStyle/>
          <a:p>
            <a:pPr algn="ctr"/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Nuclear Forensics and Attribution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W. Charlton – University of Texas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lang="en-US" sz="32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F1E99D-0191-C60A-8B21-0E60C3CD4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1504950"/>
            <a:ext cx="6795953" cy="339065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82D575-57DE-FAE8-8BBF-0ECBC3D4FE3D}"/>
              </a:ext>
            </a:extLst>
          </p:cNvPr>
          <p:cNvSpPr txBox="1"/>
          <p:nvPr/>
        </p:nvSpPr>
        <p:spPr>
          <a:xfrm>
            <a:off x="381000" y="1885950"/>
            <a:ext cx="1676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"/>
                <a:ea typeface="+mj-ea"/>
                <a:cs typeface="+mj-cs"/>
              </a:rPr>
              <a:t>General Pre-Det Materials Nuclear Forensics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95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D141-1A3B-42CD-A4A0-A03888ABF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308" y="514350"/>
            <a:ext cx="4161692" cy="4343400"/>
          </a:xfrm>
        </p:spPr>
        <p:txBody>
          <a:bodyPr>
            <a:normAutofit lnSpcReduction="10000"/>
          </a:bodyPr>
          <a:lstStyle/>
          <a:p>
            <a:pPr marL="457200" marR="0" lvl="0" indent="-457200" defTabSz="313471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Nuclear and Radiochemistry: Chemical Equilibrium, Chemical Separations, Chemistry of the Actinides and Fission Products, Nuclear Fuel Cycle, Nuclear Fuel Reprocessing (Dr. Lapka, University of Texas)</a:t>
            </a:r>
          </a:p>
          <a:p>
            <a:pPr marL="457200" marR="0" lvl="0" indent="-457200" defTabSz="313471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457200" marR="0" lvl="0" indent="-457200" defTabSz="313471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How Nukes Work (Dr. Haas, University of Texas)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3C2B4-3D40-E754-C244-3925E4E5F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438150"/>
            <a:ext cx="3505200" cy="2401062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FDF45B-8C22-B3EE-9143-265877AE3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790091"/>
            <a:ext cx="3124200" cy="23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97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D92D17-6A7B-4EB1-CE96-1D3E4D10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195212"/>
            <a:ext cx="5257800" cy="40407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41022C-FC54-1D88-42E9-42760F550875}"/>
              </a:ext>
            </a:extLst>
          </p:cNvPr>
          <p:cNvSpPr txBox="1"/>
          <p:nvPr/>
        </p:nvSpPr>
        <p:spPr>
          <a:xfrm>
            <a:off x="228600" y="361950"/>
            <a:ext cx="8534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History and Radiation Effects of Radiological Weapons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+mj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W. Charlton – University of Texas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1194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0600" y="831618"/>
            <a:ext cx="5905500" cy="4311882"/>
          </a:xfrm>
          <a:prstGeom prst="rect">
            <a:avLst/>
          </a:prstGeom>
        </p:spPr>
      </p:pic>
      <p:pic>
        <p:nvPicPr>
          <p:cNvPr id="35843" name="Picture 8" descr="Linear_Path_of_Discovery_Footer_02-19-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58816"/>
            <a:ext cx="6858000" cy="12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278731" y="4818460"/>
            <a:ext cx="4572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342900" algn="l"/>
                <a:tab pos="600075" algn="l"/>
                <a:tab pos="942975" algn="l"/>
              </a:tabLst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557213" indent="-214313">
              <a:tabLst>
                <a:tab pos="342900" algn="l"/>
                <a:tab pos="600075" algn="l"/>
                <a:tab pos="942975" algn="l"/>
              </a:tabLst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857250" indent="-171450">
              <a:tabLst>
                <a:tab pos="342900" algn="l"/>
                <a:tab pos="600075" algn="l"/>
                <a:tab pos="942975" algn="l"/>
              </a:tabLst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200150" indent="-171450">
              <a:tabLst>
                <a:tab pos="342900" algn="l"/>
                <a:tab pos="600075" algn="l"/>
                <a:tab pos="942975" algn="l"/>
              </a:tabLst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1543050" indent="-171450">
              <a:tabLst>
                <a:tab pos="342900" algn="l"/>
                <a:tab pos="600075" algn="l"/>
                <a:tab pos="942975" algn="l"/>
              </a:tabLst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600075" algn="l"/>
                <a:tab pos="942975" algn="l"/>
              </a:tabLst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600075" algn="l"/>
                <a:tab pos="942975" algn="l"/>
              </a:tabLst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600075" algn="l"/>
                <a:tab pos="942975" algn="l"/>
              </a:tabLst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600075" algn="l"/>
                <a:tab pos="942975" algn="l"/>
              </a:tabLst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/>
            <a:fld id="{609FA128-E5BD-42F9-9A41-9AAB0568BE14}" type="slidenum">
              <a:rPr lang="en-US" altLang="en-US" sz="675">
                <a:solidFill>
                  <a:srgbClr val="777777"/>
                </a:solidFill>
                <a:latin typeface="Arial" charset="0"/>
              </a:rPr>
              <a:pPr eaLnBrk="1" hangingPunct="1"/>
              <a:t>23</a:t>
            </a:fld>
            <a:endParaRPr lang="en-US" altLang="en-US" sz="675">
              <a:solidFill>
                <a:srgbClr val="777777"/>
              </a:solidFill>
              <a:latin typeface="Arial" charset="0"/>
            </a:endParaRPr>
          </a:p>
        </p:txBody>
      </p:sp>
      <p:pic>
        <p:nvPicPr>
          <p:cNvPr id="35845" name="Picture 6" descr="PNNL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657" y="4252912"/>
            <a:ext cx="1988344" cy="548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9" descr="Proudly_Operated_by_Battelle_Ony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657" y="4800600"/>
            <a:ext cx="1988344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006828" y="4229101"/>
            <a:ext cx="879872" cy="2744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3799129" y="488356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1800" dirty="0"/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838200" y="2495550"/>
            <a:ext cx="60198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B7023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B7023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B7023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B7023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B7023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B7023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B7023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B7023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B7023"/>
                </a:solidFill>
                <a:latin typeface="Arial" charset="0"/>
              </a:defRPr>
            </a:lvl9pPr>
          </a:lstStyle>
          <a:p>
            <a:pPr algn="ctr"/>
            <a:r>
              <a:rPr lang="en-US" sz="2100" kern="0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PNNL’s role in the investigation into the 2014 Contamination at the Waste Isolation Pilot Plant</a:t>
            </a:r>
            <a:endParaRPr lang="en-US" sz="2100" i="1" kern="0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685800" y="1276350"/>
            <a:ext cx="657225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B7023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B7023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B7023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B7023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B7023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B7023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B7023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B7023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CB7023"/>
                </a:solidFill>
                <a:latin typeface="Arial" charset="0"/>
              </a:defRPr>
            </a:lvl9pPr>
          </a:lstStyle>
          <a:p>
            <a:pPr algn="ctr"/>
            <a:r>
              <a:rPr lang="en-US" sz="3525" kern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 Litter, Nitric Acid, Plutonium, and $2.4 Billion:</a:t>
            </a:r>
            <a:br>
              <a:rPr lang="en-US" sz="3975" kern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400" i="1" kern="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 bwMode="auto">
          <a:xfrm>
            <a:off x="1066801" y="2343150"/>
            <a:ext cx="5638800" cy="170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chemeClr val="folHlink"/>
              </a:buClr>
              <a:buBlip>
                <a:blip r:embed="rId7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000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737373"/>
              </a:buClr>
              <a:buSzPct val="60000"/>
              <a:buBlip>
                <a:blip r:embed="rId9"/>
              </a:buBlip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Blip>
                <a:blip r:embed="rId10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0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0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0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10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Font typeface="Arial" panose="020B0604020202020204" pitchFamily="34" charset="0"/>
              <a:buChar char="•"/>
            </a:pPr>
            <a:endParaRPr lang="en-US" sz="4125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US" sz="2100" kern="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64850" y="4866501"/>
            <a:ext cx="128112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rgbClr val="191C1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PNNL-SA-121331</a:t>
            </a:r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C47937-4C7D-C127-D0E4-3A553949B3F2}"/>
              </a:ext>
            </a:extLst>
          </p:cNvPr>
          <p:cNvSpPr txBox="1"/>
          <p:nvPr/>
        </p:nvSpPr>
        <p:spPr>
          <a:xfrm>
            <a:off x="2057400" y="3257550"/>
            <a:ext cx="38100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J. Schwantes</a:t>
            </a:r>
          </a:p>
        </p:txBody>
      </p:sp>
    </p:spTree>
    <p:extLst>
      <p:ext uri="{BB962C8B-B14F-4D97-AF65-F5344CB8AC3E}">
        <p14:creationId xmlns:p14="http://schemas.microsoft.com/office/powerpoint/2010/main" val="448684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7A3C4284-CC80-421F-9130-556ADDCC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30" y="548878"/>
            <a:ext cx="8229600" cy="85725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Post-detonation forensic analysis of nuclear fallout </a:t>
            </a:r>
            <a:br>
              <a:rPr lang="en-US" sz="2800" dirty="0"/>
            </a:br>
            <a:r>
              <a:rPr lang="en-US" sz="2800" dirty="0"/>
              <a:t>using on-site gamma spectroscopy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4167A127-9968-4519-8B9D-B246A7459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7643"/>
          <a:stretch/>
        </p:blipFill>
        <p:spPr>
          <a:xfrm>
            <a:off x="3200400" y="1581150"/>
            <a:ext cx="5352691" cy="2819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46328BC-6902-48D5-A268-329B360CFE6C}"/>
              </a:ext>
            </a:extLst>
          </p:cNvPr>
          <p:cNvSpPr txBox="1"/>
          <p:nvPr/>
        </p:nvSpPr>
        <p:spPr>
          <a:xfrm>
            <a:off x="1222334" y="4657572"/>
            <a:ext cx="669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 near-surface nuclear explosion lofts and vaporizes tons of soil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53C7B-09A8-90D8-2E94-B74FD2F7E486}"/>
              </a:ext>
            </a:extLst>
          </p:cNvPr>
          <p:cNvSpPr txBox="1"/>
          <p:nvPr/>
        </p:nvSpPr>
        <p:spPr>
          <a:xfrm>
            <a:off x="304800" y="1885950"/>
            <a:ext cx="2359269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 Mattingly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+mn-ea"/>
                <a:cs typeface="+mn-cs"/>
              </a:rPr>
              <a:t>North Carolina State University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635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B51643-82A9-0147-3D63-1E63801AE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666750"/>
            <a:ext cx="8053787" cy="4038600"/>
          </a:xfrm>
        </p:spPr>
      </p:pic>
    </p:spTree>
    <p:extLst>
      <p:ext uri="{BB962C8B-B14F-4D97-AF65-F5344CB8AC3E}">
        <p14:creationId xmlns:p14="http://schemas.microsoft.com/office/powerpoint/2010/main" val="2517627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BD090-E79C-AF8C-A428-D01D6BCA2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Monitoring  Occupational Exposure to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Special Nuclear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7085A-7295-C243-04C0-863C85609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81150"/>
            <a:ext cx="8229600" cy="2914650"/>
          </a:xfrm>
        </p:spPr>
        <p:txBody>
          <a:bodyPr/>
          <a:lstStyle/>
          <a:p>
            <a:pPr marL="0" indent="0">
              <a:buNone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Use of Hair and Nail as a non-invasive, integrative monitor of U and Pu for nuclear forensic analyses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BE19C-E472-AD7C-AE22-E4AB8EC6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571750"/>
            <a:ext cx="4143810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095034-CF46-2862-F985-F0359E81773A}"/>
              </a:ext>
            </a:extLst>
          </p:cNvPr>
          <p:cNvSpPr txBox="1"/>
          <p:nvPr/>
        </p:nvSpPr>
        <p:spPr>
          <a:xfrm>
            <a:off x="228600" y="2724150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Brockman</a:t>
            </a:r>
          </a:p>
          <a:p>
            <a:r>
              <a:rPr lang="en-US" dirty="0"/>
              <a:t>University of Missouri at Columbia</a:t>
            </a:r>
          </a:p>
        </p:txBody>
      </p:sp>
    </p:spTree>
    <p:extLst>
      <p:ext uri="{BB962C8B-B14F-4D97-AF65-F5344CB8AC3E}">
        <p14:creationId xmlns:p14="http://schemas.microsoft.com/office/powerpoint/2010/main" val="1907655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8719-0229-7CC8-0420-69737FC45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14350"/>
            <a:ext cx="8686800" cy="857250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7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New Scintillators and their Integration </a:t>
            </a:r>
            <a:br>
              <a:rPr lang="en-US" sz="27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sz="27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into Detector Systems</a:t>
            </a:r>
            <a:br>
              <a:rPr lang="en-US" sz="2700" b="1" i="0" u="none" strike="noStrike" baseline="0" dirty="0">
                <a:solidFill>
                  <a:srgbClr val="375F92"/>
                </a:solidFill>
                <a:latin typeface="Arial" panose="020B0604020202020204" pitchFamily="34" charset="0"/>
              </a:rPr>
            </a:br>
            <a:r>
              <a:rPr lang="en-US" sz="2200" b="1" i="0" u="none" strike="noStrike" baseline="0" dirty="0">
                <a:solidFill>
                  <a:srgbClr val="375F92"/>
                </a:solidFill>
                <a:latin typeface="Arial" panose="020B0604020202020204" pitchFamily="34" charset="0"/>
              </a:rPr>
              <a:t>N. Cherepy Lawrence Livermore National Laboratory</a:t>
            </a:r>
            <a:br>
              <a:rPr lang="en-US" sz="2700" b="0" i="0" u="none" strike="noStrike" baseline="0" dirty="0">
                <a:solidFill>
                  <a:srgbClr val="375F92"/>
                </a:solidFill>
                <a:latin typeface="Arial" panose="020B0604020202020204" pitchFamily="34" charset="0"/>
              </a:rPr>
            </a:br>
            <a:endParaRPr lang="en-US" sz="27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E4CEB1-55E3-84DC-B24A-959CB7268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493246"/>
            <a:ext cx="7162800" cy="3726454"/>
          </a:xfrm>
        </p:spPr>
      </p:pic>
    </p:spTree>
    <p:extLst>
      <p:ext uri="{BB962C8B-B14F-4D97-AF65-F5344CB8AC3E}">
        <p14:creationId xmlns:p14="http://schemas.microsoft.com/office/powerpoint/2010/main" val="4282920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DAC45-F5F5-BE25-DE28-709F9D877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19150"/>
            <a:ext cx="8686800" cy="4038600"/>
          </a:xfrm>
        </p:spPr>
        <p:txBody>
          <a:bodyPr>
            <a:normAutofit/>
          </a:bodyPr>
          <a:lstStyle/>
          <a:p>
            <a:pPr marL="0" marR="0" lvl="0" indent="0" algn="ctr" defTabSz="3134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Development of Fieldable Alpha Spectrometry Systems for Nonproliferation and Nuclear Forensics</a:t>
            </a:r>
          </a:p>
          <a:p>
            <a:pPr marL="0" marR="0" lvl="0" indent="0" algn="ctr" defTabSz="3134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Dr. Chichester, Idaho National Laboratory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2F442-12C1-C1DB-9E40-09529140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14550"/>
            <a:ext cx="733527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36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9E5B0E-5F9F-B16F-7E4D-7AC312EE9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71550"/>
            <a:ext cx="8458200" cy="4629150"/>
          </a:xfrm>
        </p:spPr>
        <p:txBody>
          <a:bodyPr>
            <a:noAutofit/>
          </a:bodyPr>
          <a:lstStyle/>
          <a:p>
            <a:pPr marL="457200" marR="0" lvl="0" indent="-457200" algn="l" defTabSz="3134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Solid Phase Fuel Cycle Chemistry </a:t>
            </a:r>
          </a:p>
          <a:p>
            <a:pPr marL="0" marR="0" lvl="0" indent="0" algn="l" defTabSz="3134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</a:rPr>
              <a:t>    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(Dr. Spano, ORNL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</a:p>
          <a:p>
            <a:pPr marL="457200" marR="0" lvl="0" indent="-457200" algn="l" defTabSz="3134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457200" marR="0" lvl="0" indent="-457200" algn="l" defTabSz="3134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Passive and Active Neutron NDA Techniques </a:t>
            </a:r>
          </a:p>
          <a:p>
            <a:pPr marL="0" marR="0" lvl="0" indent="0" algn="l" defTabSz="3134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</a:rPr>
              <a:t>   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Dr. C. Thompson,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LANL)</a:t>
            </a:r>
          </a:p>
          <a:p>
            <a:pPr marL="457200" marR="0" lvl="0" indent="-457200" algn="l" defTabSz="3134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457200" marR="0" lvl="0" indent="-457200" algn="l" defTabSz="3134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Materials Role Analysis for Nuclear Forensics </a:t>
            </a:r>
          </a:p>
          <a:p>
            <a:pPr marL="0" marR="0" lvl="0" indent="0" algn="l" defTabSz="3134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    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Dr. Kapsimalis, ORNL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</a:p>
          <a:p>
            <a:pPr marL="457200" marR="0" lvl="0" indent="-457200" algn="l" defTabSz="3134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52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72AF54-7D8F-4852-82E9-22EC820B3F5F}"/>
              </a:ext>
            </a:extLst>
          </p:cNvPr>
          <p:cNvGrpSpPr/>
          <p:nvPr/>
        </p:nvGrpSpPr>
        <p:grpSpPr>
          <a:xfrm>
            <a:off x="57150" y="171450"/>
            <a:ext cx="2686050" cy="2286000"/>
            <a:chOff x="1121110" y="1539569"/>
            <a:chExt cx="4425678" cy="377842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438BCA0-C9E0-4987-A0D3-60736FB75B8F}"/>
                </a:ext>
              </a:extLst>
            </p:cNvPr>
            <p:cNvSpPr/>
            <p:nvPr/>
          </p:nvSpPr>
          <p:spPr>
            <a:xfrm>
              <a:off x="1121110" y="1539569"/>
              <a:ext cx="4425678" cy="3778424"/>
            </a:xfrm>
            <a:prstGeom prst="ellipse">
              <a:avLst/>
            </a:prstGeom>
            <a:solidFill>
              <a:srgbClr val="00B0F0">
                <a:alpha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39BDB98A-450E-49C0-A285-3FFDDFAE9996}"/>
                </a:ext>
              </a:extLst>
            </p:cNvPr>
            <p:cNvSpPr txBox="1"/>
            <p:nvPr/>
          </p:nvSpPr>
          <p:spPr>
            <a:xfrm>
              <a:off x="1816574" y="2673096"/>
              <a:ext cx="2750934" cy="14694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533400" fontAlgn="auto">
                <a:lnSpc>
                  <a:spcPct val="90000"/>
                </a:lnSpc>
                <a:spcAft>
                  <a:spcPct val="35000"/>
                </a:spcAft>
              </a:pPr>
              <a:endParaRPr lang="en-US" sz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defTabSz="533400" fontAlgn="auto">
                <a:lnSpc>
                  <a:spcPct val="90000"/>
                </a:lnSpc>
                <a:spcAft>
                  <a:spcPct val="35000"/>
                </a:spcAft>
              </a:pPr>
              <a:r>
                <a:rPr lang="en-US" sz="18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Nonproliferation</a:t>
              </a:r>
            </a:p>
            <a:p>
              <a:pPr algn="ctr" defTabSz="533400" fontAlgn="auto">
                <a:lnSpc>
                  <a:spcPct val="90000"/>
                </a:lnSpc>
                <a:spcAft>
                  <a:spcPct val="35000"/>
                </a:spcAft>
              </a:pPr>
              <a:r>
                <a:rPr lang="en-US" sz="18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Nuclear Security</a:t>
              </a:r>
            </a:p>
            <a:p>
              <a:pPr algn="ctr" defTabSz="533400" fontAlgn="auto">
                <a:lnSpc>
                  <a:spcPct val="90000"/>
                </a:lnSpc>
                <a:spcAft>
                  <a:spcPct val="35000"/>
                </a:spcAft>
              </a:pPr>
              <a:r>
                <a:rPr lang="en-US" sz="18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Nuclear Forensic</a:t>
              </a:r>
              <a:r>
                <a:rPr lang="en-US" sz="15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C348570-5FCD-4110-8D00-BFE7434DE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571500"/>
            <a:ext cx="2628900" cy="1459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5B1D6C-2EC9-426C-ABF7-D0C55B4AB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1" y="971550"/>
            <a:ext cx="1371719" cy="1499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40C892-0E2D-4ECD-A91E-13E6610C1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050" y="2686050"/>
            <a:ext cx="1520316" cy="14483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7D03F4-2416-4179-B217-3EFCA1262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0" y="2628900"/>
            <a:ext cx="1798494" cy="1314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451A01-CD05-41B2-89D8-7FE3D304460B}"/>
              </a:ext>
            </a:extLst>
          </p:cNvPr>
          <p:cNvSpPr txBox="1"/>
          <p:nvPr/>
        </p:nvSpPr>
        <p:spPr>
          <a:xfrm>
            <a:off x="4743450" y="4286251"/>
            <a:ext cx="4629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Potential Dirty Bomb Terrorism with Drones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 of Drones to Detect Contaminated Sites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427DE-98E8-4C6E-9253-C24BB70E2ADE}"/>
              </a:ext>
            </a:extLst>
          </p:cNvPr>
          <p:cNvSpPr txBox="1"/>
          <p:nvPr/>
        </p:nvSpPr>
        <p:spPr>
          <a:xfrm>
            <a:off x="171450" y="2400301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National and International Policy on Nuclear Matters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7424C-0623-4C69-9492-3E8C94CA0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698" y="3053602"/>
            <a:ext cx="2477854" cy="2047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DDF423-ACBA-46FE-B3B2-5D99A0450A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0" y="57150"/>
            <a:ext cx="2818459" cy="1035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3B5AB0-ECA4-4135-8E09-794A6C0DC4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6100" y="1714500"/>
            <a:ext cx="1921669" cy="15461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87B3BC-B19E-4350-9DFD-3DF91855FFBA}"/>
              </a:ext>
            </a:extLst>
          </p:cNvPr>
          <p:cNvSpPr txBox="1"/>
          <p:nvPr/>
        </p:nvSpPr>
        <p:spPr>
          <a:xfrm>
            <a:off x="5543551" y="194310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004377-94FA-4998-AB91-ED13F6B6B8DF}"/>
              </a:ext>
            </a:extLst>
          </p:cNvPr>
          <p:cNvSpPr txBox="1"/>
          <p:nvPr/>
        </p:nvSpPr>
        <p:spPr>
          <a:xfrm>
            <a:off x="2857500" y="1028700"/>
            <a:ext cx="2228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Nussbaum, Israel Atomic Energy Commission,</a:t>
            </a:r>
          </a:p>
        </p:txBody>
      </p:sp>
    </p:spTree>
    <p:extLst>
      <p:ext uri="{BB962C8B-B14F-4D97-AF65-F5344CB8AC3E}">
        <p14:creationId xmlns:p14="http://schemas.microsoft.com/office/powerpoint/2010/main" val="3523845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075" y="361950"/>
            <a:ext cx="8229600" cy="45720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Take Home Exam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6200" y="852747"/>
            <a:ext cx="9152313" cy="4495800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In 1992 an El-Al Cargo 747 Airplane travelling from JFK in New York to Ben </a:t>
            </a:r>
            <a:r>
              <a:rPr lang="en-US" sz="2200" dirty="0" err="1"/>
              <a:t>Gurion</a:t>
            </a:r>
            <a:r>
              <a:rPr lang="en-US" sz="2200" dirty="0"/>
              <a:t> Airport 150 kg of depleted uranium was used as a balance weight for the aircraft.</a:t>
            </a:r>
          </a:p>
          <a:p>
            <a:r>
              <a:rPr lang="en-US" sz="2200" dirty="0"/>
              <a:t>Give a complete historical description/assessment of the treaties between the former USSR and the USA in limiting the production of nuclear weapons.</a:t>
            </a:r>
          </a:p>
          <a:p>
            <a:r>
              <a:rPr lang="en-US" sz="2200" dirty="0"/>
              <a:t> Give a complete historical description/assessment of the history of the North Korean, Pakistan, and Indian nuclear weapons program.</a:t>
            </a:r>
          </a:p>
          <a:p>
            <a:r>
              <a:rPr lang="en-US" sz="2200" dirty="0"/>
              <a:t>Give a complete historical description/assessment of the history of the Iranian nuclear weapons program. </a:t>
            </a:r>
          </a:p>
          <a:p>
            <a:r>
              <a:rPr lang="en-US" sz="2200" dirty="0"/>
              <a:t>Since 1963 the nuclear powers agreed to a partial test-ban treaty so that atmospheric tests were prohibited and limited to underground testing. </a:t>
            </a:r>
          </a:p>
          <a:p>
            <a:pPr lvl="0"/>
            <a:r>
              <a:rPr lang="en-US" sz="2200" dirty="0"/>
              <a:t>Give a complete historical description/assessment of the history of the Indian and Pakistani nuclear weapons programs.</a:t>
            </a:r>
          </a:p>
          <a:p>
            <a:r>
              <a:rPr lang="en-US" sz="2200" baseline="30000" dirty="0"/>
              <a:t>210</a:t>
            </a:r>
            <a:r>
              <a:rPr lang="en-US" sz="2200" dirty="0"/>
              <a:t>Po and Yasser Arafat 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4544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4FA6023C-52EE-0B95-9518-C2E40761D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85750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alt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554F7BD7-6D05-92A4-D585-78155B4B7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" y="1047750"/>
            <a:ext cx="8839200" cy="3962400"/>
          </a:xfrm>
        </p:spPr>
        <p:txBody>
          <a:bodyPr>
            <a:normAutofit/>
          </a:bodyPr>
          <a:lstStyle/>
          <a:p>
            <a:r>
              <a:rPr lang="en-US" altLang="en-US" dirty="0"/>
              <a:t>Very good student satisfaction</a:t>
            </a:r>
          </a:p>
          <a:p>
            <a:r>
              <a:rPr lang="en-US" altLang="en-US" dirty="0"/>
              <a:t>Major challenges for on-line laboratory development</a:t>
            </a:r>
          </a:p>
          <a:p>
            <a:r>
              <a:rPr lang="en-US" altLang="en-US" dirty="0"/>
              <a:t>Challenges of organization of time slots for invited lecturers outside the University of Texas</a:t>
            </a:r>
          </a:p>
          <a:p>
            <a:r>
              <a:rPr lang="en-US" altLang="en-US" dirty="0"/>
              <a:t>Zoom recordings of lectures and laboratories archived for future use</a:t>
            </a:r>
          </a:p>
          <a:p>
            <a:pPr marL="0" marR="0" lvl="0" indent="0" algn="l" defTabSz="3134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Acknowledgments: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are grateful for the financial support of the US Department of Homeland Security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588" y="285750"/>
            <a:ext cx="8229600" cy="85725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971550"/>
            <a:ext cx="5181600" cy="38100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In the 15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 century the Latin term “forensis” came to being meaning to belong to the public forum. 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 Later the word forensics was incorporated into the English language to mean “pertaining to, connected with, or used in courts of law or public discussion and debate”. </a:t>
            </a:r>
          </a:p>
          <a:p>
            <a:endParaRPr lang="en-US" sz="1800" dirty="0"/>
          </a:p>
        </p:txBody>
      </p:sp>
      <p:pic>
        <p:nvPicPr>
          <p:cNvPr id="2050" name="Picture 2" descr="http://t1.gstatic.com/images?q=tbn:ANd9GcRP8bbUEKK0IkNgqr7lfh6vvPmi0jX4P3_sT5SCRusYGraHOPy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352550"/>
            <a:ext cx="3733800" cy="980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http://t3.gstatic.com/images?q=tbn:ANd9GcQAx8OXKei2Yg_xxcbC2JMdFhloadgOORyYPAr93Z3djdC4jnS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739391"/>
            <a:ext cx="3255388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544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0" y="438150"/>
            <a:ext cx="4267200" cy="4800600"/>
          </a:xfrm>
        </p:spPr>
        <p:txBody>
          <a:bodyPr>
            <a:normAutofit fontScale="47500" lnSpcReduction="2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In recent years the word forensics has been popularized in the media and pop-culture in the many television shows and movies as part of crime scene investigations. </a:t>
            </a:r>
          </a:p>
          <a:p>
            <a:endParaRPr lang="en-US" sz="4400" dirty="0">
              <a:solidFill>
                <a:schemeClr val="tx1"/>
              </a:solidFill>
            </a:endParaRPr>
          </a:p>
          <a:p>
            <a:r>
              <a:rPr lang="en-US" sz="4400" dirty="0">
                <a:solidFill>
                  <a:schemeClr val="tx1"/>
                </a:solidFill>
              </a:rPr>
              <a:t>Today the term nuclear forensics is the detection and analysis of nuclear materials before they are used in a terrorist plot, the analysis of radioactive debris following a nuclear event or the investigation of the pedigree of nuclear materials in nonproliferation. 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AutoShape 2" descr="data:image/jpeg;base64,/9j/4AAQSkZJRgABAQAAAQABAAD/2wCEAAkGBhQSERUUExQUFRUVGBgYGRYYGRgbGhUaGBccGhcYFxQYHyYfGBokGRcWHy8gJCcpLCwsFR4yNTAqNSYrLCkBCQoKDgwOGg8PGiwlHyQsLCwtLCksLCwpLCwsLCksKSwsLCwsLCwsLCwsLCwsKSwsLCksLCwsLCwsLCwsLCwpKf/AABEIAOEA4QMBIgACEQEDEQH/xAAcAAABBAMBAAAAAAAAAAAAAAAFAwQGBwABAgj/xABKEAABAwIEAwUFBQUFBQcFAAABAgMRAAQFEiExBkFRBxMiYXEygZGhsRRSwdHwIzNCcrIkJWKC4RUWF3OSNENUg6LC8Qg1VZPS/8QAGQEAAwEBAQAAAAAAAAAAAAAAAQIDBAAF/8QALxEAAgIBAwMCBQQCAwEAAAAAAAECEQMSITEEQVEiMhNhcYGxM5Gh8ELhUtHxFP/aAAwDAQACEQMRAD8ApFNO0bU0FOEHSuAx3aWpWYFHrfhhRSTmTI5b0xwF2DuAZond5w9CCYXERtMRH661WDblR0W3LSnQW4KwltzOXDtlHPSdNhvTu8s+4fQ5lzNBfsmZTr02A5j1ovwDhCglwOJIBIiee+ogianeG4M2tv2Rl1EK8jz3itU8zjJ0zPNy+NJrdf6GljYFxIVmICgNDOVUjrtR9NhnbIMgkFMzJ6b865YCWUhMAAcgoa+sxTYY+hJP7J1P+LIqD5kpkVBKUvaHHj0qkPbRoobSDKo0KttuZnWkb7EkNZSuACYmRHlr+cUzGOKUSA60oH+E+FXpPP8A6RQ/GMeYtgA4nMVDwoMKJ6wr7vrT6N7kUbimDuJ78srCWZEgLB0gpKjKAekz7iKP2Ful1tK07KAPp1HuMiq+xTi1NwpCEtNtpbOUZJMBXIgQN6J4RxwLVoI/ZOAqMQsiJJBGx5p8onnU1kUNkTeCUnsghxG2qzcRcJEtqOVwa+4x6A+9PnS/CdsktvO6BKnVEE/dGs+W9L4xirN1YuKIKcwCQlXtBY1AgefymopY4po3bulSWEyVATKjvCiNcs8h59aOp3YFClQWVam+eOWRbNHVW2c84/Wg8zRh6w0ASIA0A/Icvf8ACkU8QpS2EsNBLYEBbqsiP8ubxK3rnDLt119A+0JUDmBSyhRAEHXvD5xpTxyadwOGrYcW+BwZX4R66n3nX4CiyyloAJk+lOrfDQDBQpXVSiNfdNOUL3hERUMuaUuWaMeNJEfeuHFahpXrSDhe5Jy+sUbfeWNkfOKH3V2tGqkiPWhdrkNAi6SvmaGLUZI60/vsTChATTVoDUxGh5zUiqBrzIM7g0wuGuRo27uaH3S0gamrQmwNEMx1vLNRN5WtS7iNW9Q9460k3bFGjm9cUouuKADVbrKyuOORS6Emk0pp22NK44VtUqSQZ+FS3CLxIKSpQ01iNfhUattQRRnC2pKQKqkmK1Frcn+DcVuhSiEmD7MiAKKMXd0sk9+GwrUhKB9Sajdi22iCtaR/MYj41IcMv21E5FoUB0INbYQguESedQVQSCLdu9yfRPUoBP1pVFncE/v0n/y/yFY3iA5Vq44haYEuuttg/fVqfRI1Puqsk0rZkeeUnQq7hdwoQXGlfzN/SYqG2OBO3by1qICc629fZyoJByJHmefn75C72hWwICHUrJ2iEj3lUn5UlgC22EhObKkFRlRA1Uc2p56RXmdXNxgqfc3dFBObtdhseygSCl1Qnwq809ARtSN/2YNMhSm1rzRp6jY+tT62v0KTIWCOoM/MULxbFGtu8bnoVCfhNedKVK0epG26KmbxNbdylt1wIDhCTmBgAykKhOu8a+u9HGrYZozAkzGVC1T1Mbx5gGg3HNsQ/bqSNQQD5pKgdR8anWBY8HGUJW2pZT4STlKSJhMSd4gRHKtuCTlAx54VNjHC20pVr9ncWdu97wKGmwQ4Eg1LcKxBwKAUUIAB0AQBtyAd/CmLrrLALjpS2ifZAmT0Skbq84jyqOcSNu3cdxbugaELMD5KSI+VLPqYr0oEOmlLdllW+IZiZUJjmgj5yaWReJkwoGRtttPWoPw/ev2SE98EqB8K43jksec7gb+tAeK+2kBxTdmw27lMF5ySkkb5ECCR5k69KEJqe4ZwcHRZ1w6SPx0oTfWwOhJM+tVA12v3iT4m2COgSpPwIVp8DUz4T40F+IKih1PtNyDp95J3KfofcTZ5NiShuF7zD4JjYRvQh1JEzOoP6mj9ymRqZprbW/hOYaQY57TUFPYskA1odWDAMTvTQ4K6YJIE+ZqVoA1930pq8qANqKyvsHSiA4/gigCVKHumoPdW0HerS4ne8Bqtbw61yd7itAhxOtJ0s5uaSUKcmamt1zW644UTS5OlIilo0rjha3B6mibLmQSJoczTh9JOUDz12jSnUmuBKt7nFzeKUZ1OvMzXDF4pKgRII6GPnUy4MwZmZcSFK6nUD3bVPrjhOzeaAW0id5T4TPUERU1mqVGr4OxX1pxo53ZSVExsrQE/zH9bUyGHquCF+Ja16iZUpXokcqbcTYQba4UxMgQQf8KtR8iasDs+tITmjUwJ8uQnpRzZpSq2TxYIptpEOueE32UNuONlKTIWfumfCTGwggVLOE7Hv21NOLWFNkZVAwcpG0+6NOR0NWFctpyFKwnKRBmIgjWZ5VXGFI+x37jOaUqSlbRndMnSeZEke6suZ3E14lUtiZYTwo3apc7suErQqZUTr97XY6/KhaezlkAKbW4ifbOaSvWfFPPlpy5c6c4pf5k+C87lcQrRKtDHIiQoDbXnsa7axVCWQlDve5RBMgknqY2qLdKy6jLYh3FCR9oS2mVJagk7ExuM3nMaVKcKQwMpt0wMubUknMd5k8jp8ajtm+hy6VJ1yqVHXUfmKP4HZENCOSQT/UaqpPH06fl/wjPmqWfT4W/1YY4YwoOuKuHRmI8LYOoQBuQOpM6+QqVLGlQ/C370BtCGQhA3JUCVayTly6TJjxcjMaAlMfXdwBbFuYk5xPoAPOI99JDaKOmrlyCOJ4SoT7P8Q8uZHun4ULw3s7tlpVmnxqUrSIjMY/P31zxGu5Nv3r6EoW2tPskkLEidCARvsfu+dO2+K2rVlJWFFEwCnKdOQylQJ0jYc67HJxm0O4JwTAuN9lDRMoWYqCssKsL1txJJDbqQYMZkyAoehBIq2b7jJtNr9p7tzIpWRIIAUVek6f6VU+OYgm4UFBCkQQTmIMyRqRAj57VfW2xJQWl+S2nMQWtzu0QCdRoCqBzM6JHx9a5RcFs5YMGRqOZ3286I8NoQGEKT4ipM5uas2pPzrWKpI1B1BkUzyRW1bEY4pXyJ2zYM+iec8qYXbegjz5+dO8Gu++dWsQJT40/40qAKh5KB18x5mkrzl6q5edGUNLAn5IlxGyciv1yqub5sgmrP4h9hf65VWuIqk1yBIBub1xXTh1Nc1QkZNarc1lccdg0typGnDVccLM0/RalyEjcnT12/GuLNoHkKP4awnMNB0n1FNQl0x7Y467arU20yhYQcpkHMoDSdDvPlUsueMXmu6zWZIdSlU5gIzdN9fKoyzj/doeEgrcnKJg+14teWn1qwMGvVOsN980hASlIjNm1GkxGmgBGp3rPVs9DsVZ2jOlV8FAFMttnKeUj/AFqWYBwktxCHEXK0t5QYRAWDH3tyPKovx+8Hb4kEHwoSYOxTIIPQ6UX7P8dLba2yZySQkmJj2gDy5H0NNk2YmPdE4vME+1WzQLqgtOoXI8RB3IIiYqFdoTBt1WeVxS3k505jqpWqSPdJI99SnBrottwGyEamXHVHIDqYBTEek/CoLj2Lpu7v9icxCFpbXHhKh7ZT1gbecnpQhDUNN6CXYZjbLqAPtCmXAYKUrymRvtuN9aCcT8TstgttOl1xRiE+JR6DMPOoVdW37JQWIWhRST01n8aZFH2d2UrSrLutOoE8kdSRUodLq54RSfU6Eq7jq0W448UypL61pQgpMZdfH6oCZkc9OlX5gluO7UTEH6ARHyM1T/Zy407dLcfUEuAeDkkAghUeese81ZWOJe+yOpZmVJKU9YVpA6SJ1oZmk0uyIQuW/dkh4dxYPW6FJ5pG/wA/nTW0xR8vQ79mSkJgBDhUomehA0j6VHuF3kG2Ta3IyKQSgBRKQsAnIZBEymND50+v8PsWAFqNsnIJHhROm2pJJpE9jQox3v8AAH41vzcOJYE5c6ZjmRKok+SSfhRvhO1T3agRIP4KI/D51X7nFYuLlRbkNNA76FalKSJjoBHxqY8H4lmbTrqQfcTr+M1NWppsZtaKQp2h3rabZCdUlLqYTlVByidDEbHeodxXkdUhLSJccET94lMJEesVO+IrBbjcZzH3j3YjXpkJ5dahdrbh7EWggnKwEqUSRJyRO3VRAj1qz9wdlAnVzhhSwhlBACEJTuRJSkDcbaiaHYx3lrZlzVa0kaKUToTEyfdpRl248P5CT7hzqLcb8RltvIk6mBlWgzsZ1Ig++jjjqkkI7UR5wZeHKtx3KjNqIMzJ9Tzn4UpdXiSdDpJOp3k7aUNwyxWpgLOVGaFAHwg5tdOQGpp+iyBQCtQlMwElJ89Tz16VfJJKTV/IyJN7kfxrEEFKxMEgAecCKru/QZNTviDCkTCVkEnTNGvplG/vqE3wgqEz+tqEWmCSojq965ra961VSRlZWVlccKpp2yiRTJts08EhNcBscpvEtnTU+VafxpxWg8A8t/jTFaD0rimcrOVBU3gVBOnnE9Nx61M8IxlnIkAtkp1WpLYRkA2AO6lESI86ruPBm6kiOkAan9cq6tbgpOuo6ax8KVPS7RVZNqDNukledWmZRUZ6E67+/wCFELJhQeWpEggg6dRofX/WhCsRKwlMEkDcnpyA6RpFSa0vUN2rq3B+0KCERvJEJn3x8KlTnLcopRigLxTxxcXCe5z5WgYITpnj73UeW1NMAf8A2jfLKStMclRlV7tPlQlafKj/AALcNIuMz3sgH5xP0rRjW6RnnPlmuLsUS8rRChOpUZCVEeGUg7zAE+RqNF0k67fT0qQ8U3qHVHIN1E+iR7I+JJ91AAg9KfPSm0hIPbckPCy2U3DRdWUIBBKgJJI1AnkOp5Valr2hWq7haVuZW1NEIKgQnMFTrOxISdT5VSFu6UGQNetKuXSlHWdj9I/Gs0scZcssstItHBeKE3Vy4y6kraWkpbAEnwwqSN1HLJ0k6HQ0wu+B0JcK0rBb1O+3rOx69Kg9hi6mHUOoGrawoDloAIPkQCPfU/b41trl9Lim8ugBSsSRlnKQRooa8xyTtpUpYf8AgaMWdf5ESwV1JedTMTmjzhebTr4R8qs7h2wbPeJBkBDcKSrRJlWxGswBr0FV1xrh1upReZXCjBUjkeRUOYPlTLhfiZy2Mp32kyQR91Y5iaeGFOWpsWWfT6exPOLm7tM5HlKa6aBQ9SN6j3CvEYsLnO6krbcSUOD+IJMHMmf4gpKTHrW19pTxV4rdskaxmVHlpG3vqLYtii33CtSUpJ5JBAE+smj8OmGeaDjSLm/3gbUnvrdQfYT7REhTZOwdQQCjyJEHrUZvrlOIOphKm2grxLMSqOQg7+fKfdVe4VijzDmdham1kFMp5g7gjYj1ohgvEC2lALBKRmBj/FGsc9Uj3Vr6aOKM7mZc2ebhUeS4fsiFJAClFIiPEdI29KXGFJKd1f8AUaglvxkEwZ/XX1orh/HyFJ19oSCB1HMeR3rs+CMXa3RHDmlJVLZjDiy0yaid+evzNVzfvqk61O+JceDgiN6gd+JnSs9JF3L5gxRrmlCwrpXK2yN64BzNbrmayicFmSkDangcTqY0ihAuKXbvo5UrsyzxSYQWtCkASJ6++kkYfpTJbo0iaeW+IgJgg+tI0+wrxyivSYq05cqkHDPZ69en9kNOauQoCMXAEBJr0H2LOZsNBAjxn+lNL6rSBGE20nsCsF7CbdEF9ZWRyTt8T+VSFfZPYEQW1R6j8qFdpXakvDnA020FKIBzHz8uXzqvP+PV7MwiOkJ//mmVdk2XUI+Cc4x2F26wSwsoPRW3xH5VV/E3BbuHgh1sxyWNjVr9m3aovEXSy42AoAnMNNgTtz28qfdtJ/utf8w/pVR1NK0BxTVo86LukmIGvOptwZ2XP3hzkZGj/Eqq8QdR61664N/7Db/8sfjRl6nRzxLgiuH9iVkgftMyz7gPnNPXOyDDyIDah5yPyqJ8cdtL1tcuMMtpHdqIzHWYJHPTl0oPhPb4+Fft0gjyA/ACp1GuH/fudpjXAS4q7E1ISV2hC4/hO/uHP9aVV9/hqmW5cGVWbKR0OtepuHsZF1bofSICwdPQxXnftmV/ebo5aaUYqmmuBXj3Tiwp2W8CtYipa3VKyIA8IO5P6PwqzrfsdsEbIV7yPyqheDeOH8OcKmiCFbpOxq2+zjtSuMQuwy4lKUwSYA1hJI19QKMt3ckO4r/JEk/4TWMHwK18x+VA+Jexq0Fu4tsrSpCSrUiNBJ2AqWcf8QrsrNT7cZkkbiZEH8qpHHe2q7uWVNQlAVoSIkihJK3S3OcI3siFkgEiTIMfA0/btEkjxaEa60Eb1VHMn6mr14d7EWV27bjjq8y0hWmwBEjnVtaW1HSj4Khdtkg+E6f6UvgISl9BURGsz6Vcl12FW5QQh1YVykaT8aofEGiy6tuZKSRPX9Cj8S2tqFcZPYsTiSyYeSlLUZk7nxeWxiom9gZBMq2336x0oSzjjqRAUa5dxhxUyomd/jNaHPH4AseS+QkuxSFJ8Whifj6UGxRSY8JnWnNviYGUqCjlPUa6z0oW+QdpqMpJ8IpGLT3EKytxWUhUfsuN8waIstIP8A99BWNxUjtUDLQnka4M3UTcVsLMOZVaNtxB3APLzFcPoB0yJrm4ZEyneD9K3aE86n8Wfkx65VqTEnLAEbJEdKvzsWRGGgD75/pTVJZhtGhq8ux8/wBg6eM/0ppVNykrK9PklKVMrrt7KftiJBPgFVjcZZgJjQc5/hmrY7dmv7QFCM2VAB00668qqq6UrNqoHwj+Kf4BVYPZ/VmmMrk19QxwVxacOeS8lObUgjqIH5mpN2g9rv8AtBgMIayImVa6k/qfjVdKPgGvNX0FcFFdpTKJHbLoBHhn1r1twaf7Db/yD6mvIgq6OEO3Jtpltl9ogIATmSf/AJn5V0nTTC9nY3487O7ld06+LfvEKUoyk6xqRMA+W8VAMaw/uFAFhSdBM7TGvLrXpfA+NLW7TLTg9FaEe/b50/vsIYfH7RtCweZAn/qGtdGUlVMio27jL7FBcMds7tmx3PdJUlPszy+YqHY7xCbt9bziQVLM1e3EHYlaXEqbJaV5aj8PxqluO+DFYa+GlLC5EgignTKLbkDAoEymrC7DXQcRgJA8Ktf8qqrEGrK7Ch/eP+RX9KqacnX7fkLLS7Yj/dbkifEPoqvNoSmSMvLrXpLtjP8Adbn8w+iqoBFwXFAZSZHJPlJrovd/YnOWmxghhKVpP+IfUV604dWDaMEGR3aPkkCvKb2GQsiFaaxzg1JMJx26azIQ68Ep2En7wH0pnG5bUI88Y72ema8x8V4LlvHEgJOZR+Ssp+ZFTlnjm4bYVJUoxoDm5mPWq5xPGXXXUFSec/x7lwqJ36gH3VqhjUN5fwRj1Syu12+gN/2aCUggAqyx/mSTr8KI2vBwcIGdIUZgazoJmOmnr5U6s2CtkLjxJUiPakeBXn6UqtbyCYkaT/F9z1rVHp4tN1+PAXmu0n+PkA7zhRaBmCgUkEg9QPn+hQJdvv5T8qN4hjTqfDPM9egG0xQhy4JzabyefMisOZQTqJqi5VuM8tZW8xrVQKmMnUVI7Q+Df5Go4yNRUhsmvDUshk6mqHiQZPSD16VtMRuPnXaRMg9D9K7YtwNKgeY5ISQjWZ2q9ex8f2D/AMw/0pqi724Q2IVzq7+xd4Kw4EbZz/Smnh7kzV0luV9iB9vCf7WidilOnPaqxum0A6TsOY+6KvjtS7Ori+eS8zBygDLInQa6H8DUAuezS+UqBbL2iY/wxvtvV4OKTUvLNduMv3Ixwjwqu/uEstmNySeQ5n6/CpNx52UuYewHQ4HEbHyPw/UVOuyzs3ubJ8vvZUggjLOuoI5T84ov22qjC1/zj+lVI292V+Z5rbQVKAGpJgCrER2IXZte/lM5c2TnET9Pf5VAMGeH2hr+dP1r2LbpllI6oA/9NM7bpDO7o8zcIXS21OoJIIBGhOhCfKpHivGFzavfsnSBA8Mnpz6++nVz2XXzD7i0AOJXPs67jkN/lSeJdn97cuEhhSZ0lQj6xUpVKcG/Dvb6Hlzxy+OpJbfQtPs/x9y8tO9djNmI0EaQDy8yaqLt/wD+2o/kH0FW/wABcOrsrUNOEFWadOUgDXz0qnf/AKgHAL5H8g+gp/H1/wCz0ldKysk+tWV2Fk/7R/yK/pVUN4Z4Sub8kW7ZVl3PIVanZX2fXdlehx9uEFKhPTwq395FGUlx9DpNEv7Y/wD7W5/MPoqqBsmltLSQ4QQNp6p1ivRfaVg7t1YqaZSVLUoaDpCtT5bVTmIdmV40kuLbJSkawNhEHnRtJu/kSyq7T/BE3sYUt9RzFWcBMydNRV9cP9mjBYQta3CpaQrQ9dRvXnlm7bQ9zA0HQgyJ516y4YuErtGFJIUO7QJHUJAI9ZrpU5irBjcqcewLXwAxlgFe2kn61QeO4hkdcQHyMqgB6a/6V6hccCQSogACSTsAOpryTj96z9peOp8fu86pF1KvyLLpcSkqj/AQscdUHAEPEjKnSSNQ34t/Oaf3fEjmX21cx7X+EVFk3rJUMojwjlzy6/Our5Yy79fwrbiyqEO37E102Nten90N7+6WpSpUTqTv6UzWo6anWfrXawJVr8vOuHBon3/WsLduzaopJJCFZWVqgObt/aFSyzSMo3qJMnUVJrV4hIqWQxdWm6ofuLyq8oPLy9aXt3wRTHMok6ToeR6V227AiKi0eZKFqgJxOuV0Y4F7UbjDfAk52p1Qdv18KA4+qV0QuOHrZu2Qpy4cTcOMfaEJ7sFojOpIazhWbOchM5Y5edaIxTij2cEaxpF74F25WL4HeEsq6HUfHf5VIP8AiPh8T9pR8FflXnnFeC7VpZh65KWrlFs7LTYJUtLhCmj3kKEtmQqDCgfKneG9mbVw5cJafcCbe5DSitCQe6QP7Q7AUR4TqBzFGpeS1PyW5jnbhYMA92ovK6DQfHf5VTHHfapcYjKD4GZ0QPxpHGOCm7e1ceJullLzzQUlpJZSWne7HeuZpQVakCDTLhDhdN2H1LL5DKUHu7dsOuqzkjMEFQ8KYknXcbb12nyzq8keacKSFAwQZB8xVt8GdvTrCUt3ae8QNAr+Ie//AOfdUMa4ZtEoKnrpxIW8+y04lnwQwEftHQpQWkK7xPhAJGsztT1HAbRNgkqukm87kl0tJ7gBxOZYbczStaZGkdaLjYWrL3wztcw54T32Q9FD8pp2/wBpmHIEm5QfQK/EVQNj2aguZHFPKUE3KilhsLWvuFoSnukkjMFpWFDyiok/aITcFJ74NJWQcyUh0JCoMonKFgTpMTzoVLyCpF68T/8A1AsNgptUFauSlbD3DT5+6qR4k4mevni6+rMrl5DpUiv+z9ub8MOuKNl3YyrQkF2e8U7lyqPsttqWOoSrakL/AIEShxYDqi22b9K1ZRKVWUlIif4wpgeRcPSio92ckTbsT7QbW0YWxcK7sk5gqN99D8as7/irhv8A4hPwP5VQ1z2etpumLcG7BdQpwrUynK6Esd7ltfGO9UT4BMaqHpSLHCdl3zza3bxPdsl7KWEoWgISVONuIcWIWOREgzyoaWuGdT7F/wD/ABVw3/xCfgfypnjHa5hyGVlLwWcpASAdSR58qoe14QtnU2fdvPhVyp3NmbRCEspJWUwuVKOkAwN5IpCx4btH7ltLVw4LctrddW42Au3DeaQoBRSqcqYIP/eAb11S8/wdT8kdv7gLdWsCApRI95p3acS3LScqHlpSOU0ae4ZtWrd5TzlyHmH/ALOtKW2yjvD3hBSorByw0Z0mSKWu+FLNt16XrnuWGWHFfs2+8Up/KUJSO8ygBLiZJO4IjnR0qqYaXADd4sulAgvrIPnQkmp612XhRVlfJyXrVurwAHunO6HfAZjqlT7YKdvFvUDcTBI6UVFLhHJJcGgaXVdkiDTesohHqHAZ05fiK6dIhOnX+qkbVR1jpTh6cqPf0+8aAr5Gk1lZWUQm2PaFSq1QIEioqzoRR5vGEpEfhUsifYy9RBzqg2lA2/W1KItBlnczQlrFwdR9KXGOwmNqzuE/B58unmuAHxIiFinTvFDS7ZLa7VKnkMfZ0ulZypTnKgsM5f3gzEBWaPKmeMO96ZFD0WhNasfFHrYlUFZLMV7RlXa0G6bW4hp9TraQ8pJQhQP7GSkggKyEKyyAFJ2IytL7jTMpwtNKaS5c/aSO9KjqmFtlQSmUqJJ22IGsTUbU0RWg3TlSTYtxc1csqQ5brz94+4haXoSkvuZ4U33Zz5Tp7Qnyofw7i7TBV3jBdkoUlaHC060pBPsOhKoBzaiNYGoih9vYqWYAJ9BR60wRLac7xyjkOZPQDnUp5FEeMGwszxCLhS1P2aXVl9+4R+0UEJVcZcyVtlJ7xIKEkeJJ6zRJjEmG1Wrq2iH7ZLKZ76UqDScv7kI8BI55qjoxMq8DScg8tz6q/Kj2C9nNxcEEwhJ/iVp8BuaMMWXJu9kCWTHDYdNcYNBDSFtFYbt125IcyKWlRRCpCVQQltCecgUEUq2U5Pcq7sn2O9BVl5jvCga76xVoYR2PWyB+0WpZ8oSPnJo612cWQH7r4qNV/wDnx16myfxp9kVhc8QIL7jzLfdqdeZeUlxUhSmw6lSM2UApWl0pKZ2nedAOMcSOJbvmiyB9seU6FZjLIW4FuITp4s2RsE6ex51djnZnaKBASoSOunvBEGoLxn2em1AM52FkJSs7srPspUTuhR0B5GBsREckHj9UJWvD5KQlq2kq+ZX+IcW2zryXl2alKy5HAp+UqHc93LY7sd0sEBYVKoI2NJ33G2d0rDRCfsirRIU4paglQV41OEDOoFR0gCABpFMcW4ecbVok0NOHufdNUj6laA1Toklnxo00i0CLZWe2KyVKeJDodSUujIEAonQgyYjnSrvaKtIAt21NZLcWzalu96tCO+71UqUgBUwEAQAlIior9hX90/KsFiv7ppqAG8V4t+0d7na/fPMPuEKgqU20pDkeHQuKcUuY0JiDT264zt3HHSbRfdPNNNrR9o8UsZe7UlzuoHhQkEFJnU6cox9gc+6a2MOc+6a6mdZLrPtPW3cJeDCYFwt4ozGFJW0hvuySDsG0qCvvAGNKhK1SSetLfYlzGUzWKsljdJoUcIVlKi2V0rRYV0NccdMOATM7cqXcukEJAzSJnb7xOnupoEGsKDXAo67wedbpOKyuCELa3BIkiiz2HNhIO8nqKANOU+ZfkRVlkjFboRRb7jlT4TplHx/0pu/cJP8AD86QuFim2aj8WwPG0OAsDl86WZfA5UxzV0lVTai+Rk2h06AddPn+dbZYCjoKbg1IsCs0gFxeiUCSfy8+VCco442dFSkxe1Sm1b7xY8R9lI3UfwHU0LSHrt4AArWrQAbAdAOQrl5xy6e0ElRCUpHIckj9dau3gbgRNqznUJdIEn8B5UmHDb1y/vyDlzUtKBPCHZyhgBx6FLGp6J9BzPnVipbiAkbQK4uHm20SsgDWB1kf6UNHEveLKG4Ecz+Vbkm1stjFdbyYUyxurcxp+dLqxNpAMrHPnJqPvrbAJWsqUefIegptZ8UoByKQkHkqB4v9a547CslEqRj7X3qbYq8zdMOMLIKXUlB/zDQjzBg+4UwVdtujVKaCX7iWZU1AIV8ZoLDFnPNJEbw3LdMFDulw0IXpJVlOUqgb6jWgzmFSYSkJREArGqvOKSZxrusQCuRWsLHXO85M+4j4CjXENwUyRAOwnbXr+uVL08Y7xb4/BrWqUUCv93k6bFR8hAHOOlPGuH20pJAkActSfTlQ5y+K20mQNddCQqOUDfrFPbLE1BAzAA9Bp8uVbYRg3UV25FlFpW/J0MLaKkpQEkKQVZj8tNtx8qbWNkhUFUSSU6q1J6JQB5ittOBLiiknWRHIagmPf9a6S/CPAnKZOsb7Rr8fjRj085O2M5wSpIR/3fIlGXcyF5gBr1G5pVeCNDU65UgfMa+tcqeJEKPP5TQ+5vCBCZjbnr5VPNDFgXq3fZHa5TEcQZbRsBJ9Kjd26J0/X5Gid8DGvnp+fWgVyda8uUZOVz/Ya0uDgrpBw1smuFUzYqRkVlarKUY7QK2o102NvxrborjjttmUzrXf2TyNK2SvD7/wpw0CswOZqTbsqkqGabXUUu21tp505caII0BEcvPl605QBlkbUrk0UUFyJWtuFEAiiHEbgbbQynSYWv8A9o+p+FawBkrX6mm+MILlwrzVA+g+QFSjc8teDsqUI7dyw+xng9JBu3BoCUtz1HtK/CrTu7tKEFW4TuBy91QnB8ZFvbtMJHspAMb+Z95oVxRxF3pyNE5yCNN45z6V7KxPueU8l8C12h2/UpSVFDSCdT977qY89zUEvsUcadKSYKTy6jzrLTip+3zJSTl5A8qj15cKWsrVqVGTQnl22Ghj33J3YcSd63qYI0NJP4pOnz86iuFO+E9KX+0Eb0VldCPHT2Jlg3ESjoTrtS2O4hImYmJ6edRC0eyrPurfEOLQ1AOqtPz+X1pllqLYmi5UR03hU6VzqVT8TNW5i1mlw6KEzsYiqhwe2Lj7aPvLE+kyfkDUvxrFVJcJT1rFjy6MnFno16diRscMurUUoyAxJ5TQm/wR5nxLjQ6JmZpnbcRKkKJUlQ0kHlQ3FOJHHFe0Y862yzKrIqLsLZVZcxAFds3KSNdxUPfxJat1GsRcKGxqL6mX+I2kmCgVGB/oIPOuFWYHmetPMEClIAcjMdfUefnTi4s9NK0YsFetu2+7Ocr2RFMUY8OnU/hUYuW4NS/FGPD7z+FRe9RBismX3BQOUK4NLqTXKWpqQRKsrvu63QCYK6Wr4VyDW1piuOFLdKifDR1i3KAJimOBkeKaPPKgaGPdIP5VnySd0WgtrEQgq0A359Kasq8BHMGiTTkGPCDzidR+dD1LAWvSQSfdrSt7FobJoKcLiFx0NKYCwHrhII1TKv8ApT+dawnuwQpKxmTuCYzegNGeA7YJxIoVspLifiJHyj403T+nK770S6r1Y00F2RopR93uoXhaQXFuc9vxNSXiHB1MskgGDzHKetAsPwFxLCXUySqSU9ROhHur3LujxuAdiuBJc1Scqvkajj+BqB8RECpf30g9en5jlQy9EyKlkhF7lITa2AYQEiByrX2kTSdygj3UzcB99ZXI0KNj9FyMxM8qDX10XFTyGgFbcXp9fOnj+BEFkpcbKXogpJIbJMELkCCNyPrvSbtDqKTJP2YcP5y7cr9lA7tHmpXtn3J0/wA9H8S4Nz+IedEMSUiwtUtoBKWwEgc1qO5PmVEk0PtuLlN5g5pkAKgeRVskHnWnDCNb8hyalsiM33DriOVR+5timZFWxbYw08NY6QdK4v8AhVp5BggE1SeBPdE1OuSoSwd4rEqINTvFsDWhAbCUqy8+dRV+wUk+JJFZ54nAopWdYZiSs0SddKOt4mtpYUQVN7EH6+tRk2pGooxZ4hnGRe/1p8c2trA0FLpxp/8AdKHMwfdULxKO8UOhiit7h3dnMZCd+fPbX3H4GgV84DMbTE+fSetJllb3W5yEFqFcHalGWlRmKTlmM0GJ6Ztp20rTqYFRGG1ZW4rKATEmunUmASP9afWQCdYBPnrS98rPA0Gv4UurcNApCyNjFHeHrz2kqM7ET8D+FDbjD4Epk/hWrNK0EKCT09ZoSpo5EpvHQlJI1Mfo0wsfZ160ktZUmDpI+FdWyIEZqjVmhOoi1w6EwRvNSfBryFtXKZJaI7wDfINM4HOBofKDyNQ+5tpOhJ8ulOMFxhTKxqQQd6VqUGpR5Q3pyRcWehcYCXbPOkhSCjMkg6EEaHzFOsOwVKWG0wNEJHy1qr8MxQrQpNs8GCr2mVibdwncpG7KjzykJNSZHaa8yAl+xOmmZp1JB9ErAI+Nao9VBxSumefPFol6gzivBTT2o8K/vDn6jnUQxLgV5JJAC/MaH4U+ue2hIHhsnp/xuNpHyzGotjfbHdLEIQhkf4NVf/scBHwQPWrwzvyI8cXwDcZwVTIl0BE7Tur+VI1V7qhl/eyYTt9fX8hS2LY87cKJWd99SSf5lqJUr0JgcgKUwThdy4UP+7b1JcVtAEnKN1mAdviKTJkTKQx0D7WVSgQSa0sKTKdR1B+WlTC0uWbSQymVAarMFSvLyHkPnvS7jbF3kccSqUFKlFsJzLRMqABMKMTE1j+O091t5NDx7bMQwLG7p5pILRuktLbQOSkqcVkZSpfPMrRMg7amjWK8PuuhKksnwqSXG8zZV3hUEIQoJUf4yB76F4BxLaWSVhKrlwruLR0yy2jKm2f7xQ0eVJKSQNAJHLkvg/FtpbO3LqFXKy+8y5lLLacgRdh9Yzd8rMcsgaDWNp0ZzyJvR/7wBS8g9nCrgKLYQVKQrO6BHhKl9223vuVwn1NOGrq9tu9Dja0rZhTiFR+zSSIUddiVJAidxUhwjjNl4vkIhTjqFgJbYQoobukuiVJCSpWRJEEqOY+ppnjXFyC1epdacLzmdLS/Doyu475DT3i3RBjLMBZHIGrR6rKnVf3b/YrgmhPCeInLl3u0oKlgEkCNAkSo5iRAHnRl7A1uBMNzmBKRmbOYCc2WFeKIMxtFQHhTEE263VuJUc7D7WkTmdRlBIJGgJ1/GiXDnFhYftVPSWrZLyEpQkZodSuZkgHxrB3ECtj6vKk6Sf2/2S0IXXg2ZBcQglOZKZHVc5QBuSYMRTVfDTpeLSES6mSpIUmUwJVmMwkgbgmRzinmBcei2t1NtFRdKmFBxTaCGyhKg4E5lK6gBUSQpWiaLWvFFoA4WWyyt1LcqSyy6lJIX9oQhDqxlbXmTodd9NqE5629Efp/HPy5/vJoHIu8QyBoW7DiWO7KsxQdD3obC1h0JjMt4gaGVHyoXe2uI9y4hVmjKhgKWtKQSlo5gHM6FnQ92vbQhJkGiaL9lm3umktl7v1MKHetpQgFta1KlLL0jRScuU76QANVrjtDSyxDDam3Us2baQB+yBYfdccT4nCotqQ5lgyTKgY3rJkjmi+P7sOmiNcOPXjZYYTah1L2Z5CFR+2bJQViSYCSLaNRMZucEAcSw51p1KbmEFw5iQUK0KvErwEjqY0qwHO0SxSZZbdYWi3baZWWWXzbnvXVvJQHHBKC253YOhI3GlVzjBZLhUytSwqVKzMoZhRJMJbbWtIT6RG0aUkZSb3VBDH+61v/APkLb/1flWVGJrdUAP7flXS9/fW6ypS5HXA4/gHqKX6+orKyuAdch7qS/KsrKSQ6Hdjt76GvfvD+uQrKyrP9NHQ9zD2C7D0FTp39wj0rdZXjdR7kHqv0vuRW+3NBcQ2PpWVlbMB52LkGMfvE/wAw+tWJe+y5/wAv8qysq2T9SP3PQh7WQw+2r+X/ANwp7w17PvP9VZWUc36YMfvA+L/vl/zH60xTuPdW6yrQ9qEfLH+Efvh/OPqKk3FX8X/MrdZST9y+5TH7WAHKQXWVlbpcGcYM/gfrT3DfardZSYvcgvgNq9mhF/saysr0eq9pOJH7nekaysryWWMrKysoHH//2Q=="/>
          <p:cNvSpPr>
            <a:spLocks noChangeAspect="1" noChangeArrowheads="1"/>
          </p:cNvSpPr>
          <p:nvPr/>
        </p:nvSpPr>
        <p:spPr bwMode="auto">
          <a:xfrm>
            <a:off x="63500" y="-115491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Arial" charset="0"/>
            </a:endParaRPr>
          </a:p>
        </p:txBody>
      </p:sp>
      <p:sp>
        <p:nvSpPr>
          <p:cNvPr id="8" name="AutoShape 4" descr="data:image/jpeg;base64,/9j/4AAQSkZJRgABAQAAAQABAAD/2wCEAAkGBhQSERUUExQUFRUVGBgYGRYYGRgbGhUaGBccGhcYFxQYHyYfGBokGRcWHy8gJCcpLCwsFR4yNTAqNSYrLCkBCQoKDgwOGg8PGiwlHyQsLCwtLCksLCwpLCwsLCksKSwsLCwsLCwsLCwsLCwsKSwsLCksLCwsLCwsLCwsLCwpKf/AABEIAOEA4QMBIgACEQEDEQH/xAAcAAABBAMBAAAAAAAAAAAAAAAFAwQGBwABAgj/xABKEAABAwIEAwUFBQUFBQcFAAABAgMRAAQFEiExBkFRBxMiYXEygZGhsRRSwdHwIzNCcrIkJWKC4RUWF3OSNENUg6LC8Qg1VZPS/8QAGQEAAwEBAQAAAAAAAAAAAAAAAQIDBAAF/8QALxEAAgIBAwMCBQQCAwEAAAAAAAECEQMSITEEQVEiMhNhcYGxM5Gh8ELhUtHxFP/aAAwDAQACEQMRAD8ApFNO0bU0FOEHSuAx3aWpWYFHrfhhRSTmTI5b0xwF2DuAZond5w9CCYXERtMRH661WDblR0W3LSnQW4KwltzOXDtlHPSdNhvTu8s+4fQ5lzNBfsmZTr02A5j1ovwDhCglwOJIBIiee+ogianeG4M2tv2Rl1EK8jz3itU8zjJ0zPNy+NJrdf6GljYFxIVmICgNDOVUjrtR9NhnbIMgkFMzJ6b865YCWUhMAAcgoa+sxTYY+hJP7J1P+LIqD5kpkVBKUvaHHj0qkPbRoobSDKo0KttuZnWkb7EkNZSuACYmRHlr+cUzGOKUSA60oH+E+FXpPP8A6RQ/GMeYtgA4nMVDwoMKJ6wr7vrT6N7kUbimDuJ78srCWZEgLB0gpKjKAekz7iKP2Ful1tK07KAPp1HuMiq+xTi1NwpCEtNtpbOUZJMBXIgQN6J4RxwLVoI/ZOAqMQsiJJBGx5p8onnU1kUNkTeCUnsghxG2qzcRcJEtqOVwa+4x6A+9PnS/CdsktvO6BKnVEE/dGs+W9L4xirN1YuKIKcwCQlXtBY1AgefymopY4po3bulSWEyVATKjvCiNcs8h59aOp3YFClQWVam+eOWRbNHVW2c84/Wg8zRh6w0ASIA0A/Icvf8ACkU8QpS2EsNBLYEBbqsiP8ubxK3rnDLt119A+0JUDmBSyhRAEHXvD5xpTxyadwOGrYcW+BwZX4R66n3nX4CiyyloAJk+lOrfDQDBQpXVSiNfdNOUL3hERUMuaUuWaMeNJEfeuHFahpXrSDhe5Jy+sUbfeWNkfOKH3V2tGqkiPWhdrkNAi6SvmaGLUZI60/vsTChATTVoDUxGh5zUiqBrzIM7g0wuGuRo27uaH3S0gamrQmwNEMx1vLNRN5WtS7iNW9Q9460k3bFGjm9cUouuKADVbrKyuOORS6Emk0pp22NK44VtUqSQZ+FS3CLxIKSpQ01iNfhUattQRRnC2pKQKqkmK1Frcn+DcVuhSiEmD7MiAKKMXd0sk9+GwrUhKB9Sajdi22iCtaR/MYj41IcMv21E5FoUB0INbYQguESedQVQSCLdu9yfRPUoBP1pVFncE/v0n/y/yFY3iA5Vq44haYEuuttg/fVqfRI1Puqsk0rZkeeUnQq7hdwoQXGlfzN/SYqG2OBO3by1qICc629fZyoJByJHmefn75C72hWwICHUrJ2iEj3lUn5UlgC22EhObKkFRlRA1Uc2p56RXmdXNxgqfc3dFBObtdhseygSCl1Qnwq809ARtSN/2YNMhSm1rzRp6jY+tT62v0KTIWCOoM/MULxbFGtu8bnoVCfhNedKVK0epG26KmbxNbdylt1wIDhCTmBgAykKhOu8a+u9HGrYZozAkzGVC1T1Mbx5gGg3HNsQ/bqSNQQD5pKgdR8anWBY8HGUJW2pZT4STlKSJhMSd4gRHKtuCTlAx54VNjHC20pVr9ncWdu97wKGmwQ4Eg1LcKxBwKAUUIAB0AQBtyAd/CmLrrLALjpS2ifZAmT0Skbq84jyqOcSNu3cdxbugaELMD5KSI+VLPqYr0oEOmlLdllW+IZiZUJjmgj5yaWReJkwoGRtttPWoPw/ev2SE98EqB8K43jksec7gb+tAeK+2kBxTdmw27lMF5ySkkb5ECCR5k69KEJqe4ZwcHRZ1w6SPx0oTfWwOhJM+tVA12v3iT4m2COgSpPwIVp8DUz4T40F+IKih1PtNyDp95J3KfofcTZ5NiShuF7zD4JjYRvQh1JEzOoP6mj9ymRqZprbW/hOYaQY57TUFPYskA1odWDAMTvTQ4K6YJIE+ZqVoA1930pq8qANqKyvsHSiA4/gigCVKHumoPdW0HerS4ne8Bqtbw61yd7itAhxOtJ0s5uaSUKcmamt1zW644UTS5OlIilo0rjha3B6mibLmQSJoczTh9JOUDz12jSnUmuBKt7nFzeKUZ1OvMzXDF4pKgRII6GPnUy4MwZmZcSFK6nUD3bVPrjhOzeaAW0id5T4TPUERU1mqVGr4OxX1pxo53ZSVExsrQE/zH9bUyGHquCF+Ja16iZUpXokcqbcTYQba4UxMgQQf8KtR8iasDs+tITmjUwJ8uQnpRzZpSq2TxYIptpEOueE32UNuONlKTIWfumfCTGwggVLOE7Hv21NOLWFNkZVAwcpG0+6NOR0NWFctpyFKwnKRBmIgjWZ5VXGFI+x37jOaUqSlbRndMnSeZEke6suZ3E14lUtiZYTwo3apc7suErQqZUTr97XY6/KhaezlkAKbW4ifbOaSvWfFPPlpy5c6c4pf5k+C87lcQrRKtDHIiQoDbXnsa7axVCWQlDve5RBMgknqY2qLdKy6jLYh3FCR9oS2mVJagk7ExuM3nMaVKcKQwMpt0wMubUknMd5k8jp8ajtm+hy6VJ1yqVHXUfmKP4HZENCOSQT/UaqpPH06fl/wjPmqWfT4W/1YY4YwoOuKuHRmI8LYOoQBuQOpM6+QqVLGlQ/C370BtCGQhA3JUCVayTly6TJjxcjMaAlMfXdwBbFuYk5xPoAPOI99JDaKOmrlyCOJ4SoT7P8Q8uZHun4ULw3s7tlpVmnxqUrSIjMY/P31zxGu5Nv3r6EoW2tPskkLEidCARvsfu+dO2+K2rVlJWFFEwCnKdOQylQJ0jYc67HJxm0O4JwTAuN9lDRMoWYqCssKsL1txJJDbqQYMZkyAoehBIq2b7jJtNr9p7tzIpWRIIAUVek6f6VU+OYgm4UFBCkQQTmIMyRqRAj57VfW2xJQWl+S2nMQWtzu0QCdRoCqBzM6JHx9a5RcFs5YMGRqOZ3286I8NoQGEKT4ipM5uas2pPzrWKpI1B1BkUzyRW1bEY4pXyJ2zYM+iec8qYXbegjz5+dO8Gu++dWsQJT40/40qAKh5KB18x5mkrzl6q5edGUNLAn5IlxGyciv1yqub5sgmrP4h9hf65VWuIqk1yBIBub1xXTh1Nc1QkZNarc1lccdg0typGnDVccLM0/RalyEjcnT12/GuLNoHkKP4awnMNB0n1FNQl0x7Y467arU20yhYQcpkHMoDSdDvPlUsueMXmu6zWZIdSlU5gIzdN9fKoyzj/doeEgrcnKJg+14teWn1qwMGvVOsN980hASlIjNm1GkxGmgBGp3rPVs9DsVZ2jOlV8FAFMttnKeUj/AFqWYBwktxCHEXK0t5QYRAWDH3tyPKovx+8Hb4kEHwoSYOxTIIPQ6UX7P8dLba2yZySQkmJj2gDy5H0NNk2YmPdE4vME+1WzQLqgtOoXI8RB3IIiYqFdoTBt1WeVxS3k505jqpWqSPdJI99SnBrottwGyEamXHVHIDqYBTEek/CoLj2Lpu7v9icxCFpbXHhKh7ZT1gbecnpQhDUNN6CXYZjbLqAPtCmXAYKUrymRvtuN9aCcT8TstgttOl1xRiE+JR6DMPOoVdW37JQWIWhRST01n8aZFH2d2UrSrLutOoE8kdSRUodLq54RSfU6Eq7jq0W448UypL61pQgpMZdfH6oCZkc9OlX5gluO7UTEH6ARHyM1T/Zy407dLcfUEuAeDkkAghUeese81ZWOJe+yOpZmVJKU9YVpA6SJ1oZmk0uyIQuW/dkh4dxYPW6FJ5pG/wA/nTW0xR8vQ79mSkJgBDhUomehA0j6VHuF3kG2Ta3IyKQSgBRKQsAnIZBEymND50+v8PsWAFqNsnIJHhROm2pJJpE9jQox3v8AAH41vzcOJYE5c6ZjmRKok+SSfhRvhO1T3agRIP4KI/D51X7nFYuLlRbkNNA76FalKSJjoBHxqY8H4lmbTrqQfcTr+M1NWppsZtaKQp2h3rabZCdUlLqYTlVByidDEbHeodxXkdUhLSJccET94lMJEesVO+IrBbjcZzH3j3YjXpkJ5dahdrbh7EWggnKwEqUSRJyRO3VRAj1qz9wdlAnVzhhSwhlBACEJTuRJSkDcbaiaHYx3lrZlzVa0kaKUToTEyfdpRl248P5CT7hzqLcb8RltvIk6mBlWgzsZ1Ig++jjjqkkI7UR5wZeHKtx3KjNqIMzJ9Tzn4UpdXiSdDpJOp3k7aUNwyxWpgLOVGaFAHwg5tdOQGpp+iyBQCtQlMwElJ89Tz16VfJJKTV/IyJN7kfxrEEFKxMEgAecCKru/QZNTviDCkTCVkEnTNGvplG/vqE3wgqEz+tqEWmCSojq965ra961VSRlZWVlccKpp2yiRTJts08EhNcBscpvEtnTU+VafxpxWg8A8t/jTFaD0rimcrOVBU3gVBOnnE9Nx61M8IxlnIkAtkp1WpLYRkA2AO6lESI86ruPBm6kiOkAan9cq6tbgpOuo6ax8KVPS7RVZNqDNukledWmZRUZ6E67+/wCFELJhQeWpEggg6dRofX/WhCsRKwlMEkDcnpyA6RpFSa0vUN2rq3B+0KCERvJEJn3x8KlTnLcopRigLxTxxcXCe5z5WgYITpnj73UeW1NMAf8A2jfLKStMclRlV7tPlQlafKj/AALcNIuMz3sgH5xP0rRjW6RnnPlmuLsUS8rRChOpUZCVEeGUg7zAE+RqNF0k67fT0qQ8U3qHVHIN1E+iR7I+JJ91AAg9KfPSm0hIPbckPCy2U3DRdWUIBBKgJJI1AnkOp5Valr2hWq7haVuZW1NEIKgQnMFTrOxISdT5VSFu6UGQNetKuXSlHWdj9I/Gs0scZcssstItHBeKE3Vy4y6kraWkpbAEnwwqSN1HLJ0k6HQ0wu+B0JcK0rBb1O+3rOx69Kg9hi6mHUOoGrawoDloAIPkQCPfU/b41trl9Lim8ugBSsSRlnKQRooa8xyTtpUpYf8AgaMWdf5ESwV1JedTMTmjzhebTr4R8qs7h2wbPeJBkBDcKSrRJlWxGswBr0FV1xrh1upReZXCjBUjkeRUOYPlTLhfiZy2Mp32kyQR91Y5iaeGFOWpsWWfT6exPOLm7tM5HlKa6aBQ9SN6j3CvEYsLnO6krbcSUOD+IJMHMmf4gpKTHrW19pTxV4rdskaxmVHlpG3vqLYtii33CtSUpJ5JBAE+smj8OmGeaDjSLm/3gbUnvrdQfYT7REhTZOwdQQCjyJEHrUZvrlOIOphKm2grxLMSqOQg7+fKfdVe4VijzDmdham1kFMp5g7gjYj1ohgvEC2lALBKRmBj/FGsc9Uj3Vr6aOKM7mZc2ebhUeS4fsiFJAClFIiPEdI29KXGFJKd1f8AUaglvxkEwZ/XX1orh/HyFJ19oSCB1HMeR3rs+CMXa3RHDmlJVLZjDiy0yaid+evzNVzfvqk61O+JceDgiN6gd+JnSs9JF3L5gxRrmlCwrpXK2yN64BzNbrmayicFmSkDangcTqY0ihAuKXbvo5UrsyzxSYQWtCkASJ6++kkYfpTJbo0iaeW+IgJgg+tI0+wrxyivSYq05cqkHDPZ69en9kNOauQoCMXAEBJr0H2LOZsNBAjxn+lNL6rSBGE20nsCsF7CbdEF9ZWRyTt8T+VSFfZPYEQW1R6j8qFdpXakvDnA020FKIBzHz8uXzqvP+PV7MwiOkJ//mmVdk2XUI+Cc4x2F26wSwsoPRW3xH5VV/E3BbuHgh1sxyWNjVr9m3aovEXSy42AoAnMNNgTtz28qfdtJ/utf8w/pVR1NK0BxTVo86LukmIGvOptwZ2XP3hzkZGj/Eqq8QdR61664N/7Db/8sfjRl6nRzxLgiuH9iVkgftMyz7gPnNPXOyDDyIDah5yPyqJ8cdtL1tcuMMtpHdqIzHWYJHPTl0oPhPb4+Fft0gjyA/ACp1GuH/fudpjXAS4q7E1ISV2hC4/hO/uHP9aVV9/hqmW5cGVWbKR0OtepuHsZF1bofSICwdPQxXnftmV/ebo5aaUYqmmuBXj3Tiwp2W8CtYipa3VKyIA8IO5P6PwqzrfsdsEbIV7yPyqheDeOH8OcKmiCFbpOxq2+zjtSuMQuwy4lKUwSYA1hJI19QKMt3ckO4r/JEk/4TWMHwK18x+VA+Jexq0Fu4tsrSpCSrUiNBJ2AqWcf8QrsrNT7cZkkbiZEH8qpHHe2q7uWVNQlAVoSIkihJK3S3OcI3siFkgEiTIMfA0/btEkjxaEa60Eb1VHMn6mr14d7EWV27bjjq8y0hWmwBEjnVtaW1HSj4Khdtkg+E6f6UvgISl9BURGsz6Vcl12FW5QQh1YVykaT8aofEGiy6tuZKSRPX9Cj8S2tqFcZPYsTiSyYeSlLUZk7nxeWxiom9gZBMq2336x0oSzjjqRAUa5dxhxUyomd/jNaHPH4AseS+QkuxSFJ8Whifj6UGxRSY8JnWnNviYGUqCjlPUa6z0oW+QdpqMpJ8IpGLT3EKytxWUhUfsuN8waIstIP8A99BWNxUjtUDLQnka4M3UTcVsLMOZVaNtxB3APLzFcPoB0yJrm4ZEyneD9K3aE86n8Wfkx65VqTEnLAEbJEdKvzsWRGGgD75/pTVJZhtGhq8ux8/wBg6eM/0ppVNykrK9PklKVMrrt7KftiJBPgFVjcZZgJjQc5/hmrY7dmv7QFCM2VAB00668qqq6UrNqoHwj+Kf4BVYPZ/VmmMrk19QxwVxacOeS8lObUgjqIH5mpN2g9rv8AtBgMIayImVa6k/qfjVdKPgGvNX0FcFFdpTKJHbLoBHhn1r1twaf7Db/yD6mvIgq6OEO3Jtpltl9ogIATmSf/AJn5V0nTTC9nY3487O7ld06+LfvEKUoyk6xqRMA+W8VAMaw/uFAFhSdBM7TGvLrXpfA+NLW7TLTg9FaEe/b50/vsIYfH7RtCweZAn/qGtdGUlVMio27jL7FBcMds7tmx3PdJUlPszy+YqHY7xCbt9bziQVLM1e3EHYlaXEqbJaV5aj8PxqluO+DFYa+GlLC5EgignTKLbkDAoEymrC7DXQcRgJA8Ktf8qqrEGrK7Ch/eP+RX9KqacnX7fkLLS7Yj/dbkifEPoqvNoSmSMvLrXpLtjP8Adbn8w+iqoBFwXFAZSZHJPlJrovd/YnOWmxghhKVpP+IfUV604dWDaMEGR3aPkkCvKb2GQsiFaaxzg1JMJx26azIQ68Ep2En7wH0pnG5bUI88Y72ema8x8V4LlvHEgJOZR+Ssp+ZFTlnjm4bYVJUoxoDm5mPWq5xPGXXXUFSec/x7lwqJ36gH3VqhjUN5fwRj1Syu12+gN/2aCUggAqyx/mSTr8KI2vBwcIGdIUZgazoJmOmnr5U6s2CtkLjxJUiPakeBXn6UqtbyCYkaT/F9z1rVHp4tN1+PAXmu0n+PkA7zhRaBmCgUkEg9QPn+hQJdvv5T8qN4hjTqfDPM9egG0xQhy4JzabyefMisOZQTqJqi5VuM8tZW8xrVQKmMnUVI7Q+Df5Go4yNRUhsmvDUshk6mqHiQZPSD16VtMRuPnXaRMg9D9K7YtwNKgeY5ISQjWZ2q9ex8f2D/AMw/0pqi724Q2IVzq7+xd4Kw4EbZz/Smnh7kzV0luV9iB9vCf7WidilOnPaqxum0A6TsOY+6KvjtS7Ori+eS8zBygDLInQa6H8DUAuezS+UqBbL2iY/wxvtvV4OKTUvLNduMv3Ixwjwqu/uEstmNySeQ5n6/CpNx52UuYewHQ4HEbHyPw/UVOuyzs3ubJ8vvZUggjLOuoI5T84ov22qjC1/zj+lVI292V+Z5rbQVKAGpJgCrER2IXZte/lM5c2TnET9Pf5VAMGeH2hr+dP1r2LbpllI6oA/9NM7bpDO7o8zcIXS21OoJIIBGhOhCfKpHivGFzavfsnSBA8Mnpz6++nVz2XXzD7i0AOJXPs67jkN/lSeJdn97cuEhhSZ0lQj6xUpVKcG/Dvb6Hlzxy+OpJbfQtPs/x9y8tO9djNmI0EaQDy8yaqLt/wD+2o/kH0FW/wABcOrsrUNOEFWadOUgDXz0qnf/AKgHAL5H8g+gp/H1/wCz0ldKysk+tWV2Fk/7R/yK/pVUN4Z4Sub8kW7ZVl3PIVanZX2fXdlehx9uEFKhPTwq395FGUlx9DpNEv7Y/wD7W5/MPoqqBsmltLSQ4QQNp6p1ivRfaVg7t1YqaZSVLUoaDpCtT5bVTmIdmV40kuLbJSkawNhEHnRtJu/kSyq7T/BE3sYUt9RzFWcBMydNRV9cP9mjBYQta3CpaQrQ9dRvXnlm7bQ9zA0HQgyJ516y4YuErtGFJIUO7QJHUJAI9ZrpU5irBjcqcewLXwAxlgFe2kn61QeO4hkdcQHyMqgB6a/6V6hccCQSogACSTsAOpryTj96z9peOp8fu86pF1KvyLLpcSkqj/AQscdUHAEPEjKnSSNQ34t/Oaf3fEjmX21cx7X+EVFk3rJUMojwjlzy6/Our5Yy79fwrbiyqEO37E102Nten90N7+6WpSpUTqTv6UzWo6anWfrXawJVr8vOuHBon3/WsLduzaopJJCFZWVqgObt/aFSyzSMo3qJMnUVJrV4hIqWQxdWm6ofuLyq8oPLy9aXt3wRTHMok6ToeR6V227AiKi0eZKFqgJxOuV0Y4F7UbjDfAk52p1Qdv18KA4+qV0QuOHrZu2Qpy4cTcOMfaEJ7sFojOpIazhWbOchM5Y5edaIxTij2cEaxpF74F25WL4HeEsq6HUfHf5VIP8AiPh8T9pR8FflXnnFeC7VpZh65KWrlFs7LTYJUtLhCmj3kKEtmQqDCgfKneG9mbVw5cJafcCbe5DSitCQe6QP7Q7AUR4TqBzFGpeS1PyW5jnbhYMA92ovK6DQfHf5VTHHfapcYjKD4GZ0QPxpHGOCm7e1ceJullLzzQUlpJZSWne7HeuZpQVakCDTLhDhdN2H1LL5DKUHu7dsOuqzkjMEFQ8KYknXcbb12nyzq8keacKSFAwQZB8xVt8GdvTrCUt3ae8QNAr+Ie//AOfdUMa4ZtEoKnrpxIW8+y04lnwQwEftHQpQWkK7xPhAJGsztT1HAbRNgkqukm87kl0tJ7gBxOZYbczStaZGkdaLjYWrL3wztcw54T32Q9FD8pp2/wBpmHIEm5QfQK/EVQNj2aguZHFPKUE3KilhsLWvuFoSnukkjMFpWFDyiok/aITcFJ74NJWQcyUh0JCoMonKFgTpMTzoVLyCpF68T/8A1AsNgptUFauSlbD3DT5+6qR4k4mevni6+rMrl5DpUiv+z9ub8MOuKNl3YyrQkF2e8U7lyqPsttqWOoSrakL/AIEShxYDqi22b9K1ZRKVWUlIif4wpgeRcPSio92ckTbsT7QbW0YWxcK7sk5gqN99D8as7/irhv8A4hPwP5VQ1z2etpumLcG7BdQpwrUynK6Esd7ltfGO9UT4BMaqHpSLHCdl3zza3bxPdsl7KWEoWgISVONuIcWIWOREgzyoaWuGdT7F/wD/ABVw3/xCfgfypnjHa5hyGVlLwWcpASAdSR58qoe14QtnU2fdvPhVyp3NmbRCEspJWUwuVKOkAwN5IpCx4btH7ltLVw4LctrddW42Au3DeaQoBRSqcqYIP/eAb11S8/wdT8kdv7gLdWsCApRI95p3acS3LScqHlpSOU0ae4ZtWrd5TzlyHmH/ALOtKW2yjvD3hBSorByw0Z0mSKWu+FLNt16XrnuWGWHFfs2+8Up/KUJSO8ygBLiZJO4IjnR0qqYaXADd4sulAgvrIPnQkmp612XhRVlfJyXrVurwAHunO6HfAZjqlT7YKdvFvUDcTBI6UVFLhHJJcGgaXVdkiDTesohHqHAZ05fiK6dIhOnX+qkbVR1jpTh6cqPf0+8aAr5Gk1lZWUQm2PaFSq1QIEioqzoRR5vGEpEfhUsifYy9RBzqg2lA2/W1KItBlnczQlrFwdR9KXGOwmNqzuE/B58unmuAHxIiFinTvFDS7ZLa7VKnkMfZ0ulZypTnKgsM5f3gzEBWaPKmeMO96ZFD0WhNasfFHrYlUFZLMV7RlXa0G6bW4hp9TraQ8pJQhQP7GSkggKyEKyyAFJ2IytL7jTMpwtNKaS5c/aSO9KjqmFtlQSmUqJJ22IGsTUbU0RWg3TlSTYtxc1csqQ5brz94+4haXoSkvuZ4U33Zz5Tp7Qnyofw7i7TBV3jBdkoUlaHC060pBPsOhKoBzaiNYGoih9vYqWYAJ9BR60wRLac7xyjkOZPQDnUp5FEeMGwszxCLhS1P2aXVl9+4R+0UEJVcZcyVtlJ7xIKEkeJJ6zRJjEmG1Wrq2iH7ZLKZ76UqDScv7kI8BI55qjoxMq8DScg8tz6q/Kj2C9nNxcEEwhJ/iVp8BuaMMWXJu9kCWTHDYdNcYNBDSFtFYbt125IcyKWlRRCpCVQQltCecgUEUq2U5Pcq7sn2O9BVl5jvCga76xVoYR2PWyB+0WpZ8oSPnJo612cWQH7r4qNV/wDnx16myfxp9kVhc8QIL7jzLfdqdeZeUlxUhSmw6lSM2UApWl0pKZ2nedAOMcSOJbvmiyB9seU6FZjLIW4FuITp4s2RsE6ex51djnZnaKBASoSOunvBEGoLxn2em1AM52FkJSs7srPspUTuhR0B5GBsREckHj9UJWvD5KQlq2kq+ZX+IcW2zryXl2alKy5HAp+UqHc93LY7sd0sEBYVKoI2NJ33G2d0rDRCfsirRIU4paglQV41OEDOoFR0gCABpFMcW4ecbVok0NOHufdNUj6laA1Toklnxo00i0CLZWe2KyVKeJDodSUujIEAonQgyYjnSrvaKtIAt21NZLcWzalu96tCO+71UqUgBUwEAQAlIior9hX90/KsFiv7ppqAG8V4t+0d7na/fPMPuEKgqU20pDkeHQuKcUuY0JiDT264zt3HHSbRfdPNNNrR9o8UsZe7UlzuoHhQkEFJnU6cox9gc+6a2MOc+6a6mdZLrPtPW3cJeDCYFwt4ozGFJW0hvuySDsG0qCvvAGNKhK1SSetLfYlzGUzWKsljdJoUcIVlKi2V0rRYV0NccdMOATM7cqXcukEJAzSJnb7xOnupoEGsKDXAo67wedbpOKyuCELa3BIkiiz2HNhIO8nqKANOU+ZfkRVlkjFboRRb7jlT4TplHx/0pu/cJP8AD86QuFim2aj8WwPG0OAsDl86WZfA5UxzV0lVTai+Rk2h06AddPn+dbZYCjoKbg1IsCs0gFxeiUCSfy8+VCco442dFSkxe1Sm1b7xY8R9lI3UfwHU0LSHrt4AArWrQAbAdAOQrl5xy6e0ElRCUpHIckj9dau3gbgRNqznUJdIEn8B5UmHDb1y/vyDlzUtKBPCHZyhgBx6FLGp6J9BzPnVipbiAkbQK4uHm20SsgDWB1kf6UNHEveLKG4Ecz+Vbkm1stjFdbyYUyxurcxp+dLqxNpAMrHPnJqPvrbAJWsqUefIegptZ8UoByKQkHkqB4v9a547CslEqRj7X3qbYq8zdMOMLIKXUlB/zDQjzBg+4UwVdtujVKaCX7iWZU1AIV8ZoLDFnPNJEbw3LdMFDulw0IXpJVlOUqgb6jWgzmFSYSkJREArGqvOKSZxrusQCuRWsLHXO85M+4j4CjXENwUyRAOwnbXr+uVL08Y7xb4/BrWqUUCv93k6bFR8hAHOOlPGuH20pJAkActSfTlQ5y+K20mQNddCQqOUDfrFPbLE1BAzAA9Bp8uVbYRg3UV25FlFpW/J0MLaKkpQEkKQVZj8tNtx8qbWNkhUFUSSU6q1J6JQB5ittOBLiiknWRHIagmPf9a6S/CPAnKZOsb7Rr8fjRj085O2M5wSpIR/3fIlGXcyF5gBr1G5pVeCNDU65UgfMa+tcqeJEKPP5TQ+5vCBCZjbnr5VPNDFgXq3fZHa5TEcQZbRsBJ9Kjd26J0/X5Gid8DGvnp+fWgVyda8uUZOVz/Ya0uDgrpBw1smuFUzYqRkVlarKUY7QK2o102NvxrborjjttmUzrXf2TyNK2SvD7/wpw0CswOZqTbsqkqGabXUUu21tp505caII0BEcvPl605QBlkbUrk0UUFyJWtuFEAiiHEbgbbQynSYWv8A9o+p+FawBkrX6mm+MILlwrzVA+g+QFSjc8teDsqUI7dyw+xng9JBu3BoCUtz1HtK/CrTu7tKEFW4TuBy91QnB8ZFvbtMJHspAMb+Z95oVxRxF3pyNE5yCNN45z6V7KxPueU8l8C12h2/UpSVFDSCdT977qY89zUEvsUcadKSYKTy6jzrLTip+3zJSTl5A8qj15cKWsrVqVGTQnl22Ghj33J3YcSd63qYI0NJP4pOnz86iuFO+E9KX+0Eb0VldCPHT2Jlg3ESjoTrtS2O4hImYmJ6edRC0eyrPurfEOLQ1AOqtPz+X1pllqLYmi5UR03hU6VzqVT8TNW5i1mlw6KEzsYiqhwe2Lj7aPvLE+kyfkDUvxrFVJcJT1rFjy6MnFno16diRscMurUUoyAxJ5TQm/wR5nxLjQ6JmZpnbcRKkKJUlQ0kHlQ3FOJHHFe0Y862yzKrIqLsLZVZcxAFds3KSNdxUPfxJat1GsRcKGxqL6mX+I2kmCgVGB/oIPOuFWYHmetPMEClIAcjMdfUefnTi4s9NK0YsFetu2+7Ocr2RFMUY8OnU/hUYuW4NS/FGPD7z+FRe9RBismX3BQOUK4NLqTXKWpqQRKsrvu63QCYK6Wr4VyDW1piuOFLdKifDR1i3KAJimOBkeKaPPKgaGPdIP5VnySd0WgtrEQgq0A359Kasq8BHMGiTTkGPCDzidR+dD1LAWvSQSfdrSt7FobJoKcLiFx0NKYCwHrhII1TKv8ApT+dawnuwQpKxmTuCYzegNGeA7YJxIoVspLifiJHyj403T+nK770S6r1Y00F2RopR93uoXhaQXFuc9vxNSXiHB1MskgGDzHKetAsPwFxLCXUySqSU9ROhHur3LujxuAdiuBJc1Scqvkajj+BqB8RECpf30g9en5jlQy9EyKlkhF7lITa2AYQEiByrX2kTSdygj3UzcB99ZXI0KNj9FyMxM8qDX10XFTyGgFbcXp9fOnj+BEFkpcbKXogpJIbJMELkCCNyPrvSbtDqKTJP2YcP5y7cr9lA7tHmpXtn3J0/wA9H8S4Nz+IedEMSUiwtUtoBKWwEgc1qO5PmVEk0PtuLlN5g5pkAKgeRVskHnWnDCNb8hyalsiM33DriOVR+5timZFWxbYw08NY6QdK4v8AhVp5BggE1SeBPdE1OuSoSwd4rEqINTvFsDWhAbCUqy8+dRV+wUk+JJFZ54nAopWdYZiSs0SddKOt4mtpYUQVN7EH6+tRk2pGooxZ4hnGRe/1p8c2trA0FLpxp/8AdKHMwfdULxKO8UOhiit7h3dnMZCd+fPbX3H4GgV84DMbTE+fSetJllb3W5yEFqFcHalGWlRmKTlmM0GJ6Ztp20rTqYFRGG1ZW4rKATEmunUmASP9afWQCdYBPnrS98rPA0Gv4UurcNApCyNjFHeHrz2kqM7ET8D+FDbjD4Epk/hWrNK0EKCT09ZoSpo5EpvHQlJI1Mfo0wsfZ160ktZUmDpI+FdWyIEZqjVmhOoi1w6EwRvNSfBryFtXKZJaI7wDfINM4HOBofKDyNQ+5tpOhJ8ulOMFxhTKxqQQd6VqUGpR5Q3pyRcWehcYCXbPOkhSCjMkg6EEaHzFOsOwVKWG0wNEJHy1qr8MxQrQpNs8GCr2mVibdwncpG7KjzykJNSZHaa8yAl+xOmmZp1JB9ErAI+Nao9VBxSumefPFol6gzivBTT2o8K/vDn6jnUQxLgV5JJAC/MaH4U+ue2hIHhsnp/xuNpHyzGotjfbHdLEIQhkf4NVf/scBHwQPWrwzvyI8cXwDcZwVTIl0BE7Tur+VI1V7qhl/eyYTt9fX8hS2LY87cKJWd99SSf5lqJUr0JgcgKUwThdy4UP+7b1JcVtAEnKN1mAdviKTJkTKQx0D7WVSgQSa0sKTKdR1B+WlTC0uWbSQymVAarMFSvLyHkPnvS7jbF3kccSqUFKlFsJzLRMqABMKMTE1j+O091t5NDx7bMQwLG7p5pILRuktLbQOSkqcVkZSpfPMrRMg7amjWK8PuuhKksnwqSXG8zZV3hUEIQoJUf4yB76F4BxLaWSVhKrlwruLR0yy2jKm2f7xQ0eVJKSQNAJHLkvg/FtpbO3LqFXKy+8y5lLLacgRdh9Yzd8rMcsgaDWNp0ZzyJvR/7wBS8g9nCrgKLYQVKQrO6BHhKl9223vuVwn1NOGrq9tu9Dja0rZhTiFR+zSSIUddiVJAidxUhwjjNl4vkIhTjqFgJbYQoobukuiVJCSpWRJEEqOY+ppnjXFyC1epdacLzmdLS/Doyu475DT3i3RBjLMBZHIGrR6rKnVf3b/YrgmhPCeInLl3u0oKlgEkCNAkSo5iRAHnRl7A1uBMNzmBKRmbOYCc2WFeKIMxtFQHhTEE263VuJUc7D7WkTmdRlBIJGgJ1/GiXDnFhYftVPSWrZLyEpQkZodSuZkgHxrB3ECtj6vKk6Sf2/2S0IXXg2ZBcQglOZKZHVc5QBuSYMRTVfDTpeLSES6mSpIUmUwJVmMwkgbgmRzinmBcei2t1NtFRdKmFBxTaCGyhKg4E5lK6gBUSQpWiaLWvFFoA4WWyyt1LcqSyy6lJIX9oQhDqxlbXmTodd9NqE5629Efp/HPy5/vJoHIu8QyBoW7DiWO7KsxQdD3obC1h0JjMt4gaGVHyoXe2uI9y4hVmjKhgKWtKQSlo5gHM6FnQ92vbQhJkGiaL9lm3umktl7v1MKHetpQgFta1KlLL0jRScuU76QANVrjtDSyxDDam3Us2baQB+yBYfdccT4nCotqQ5lgyTKgY3rJkjmi+P7sOmiNcOPXjZYYTah1L2Z5CFR+2bJQViSYCSLaNRMZucEAcSw51p1KbmEFw5iQUK0KvErwEjqY0qwHO0SxSZZbdYWi3baZWWWXzbnvXVvJQHHBKC253YOhI3GlVzjBZLhUytSwqVKzMoZhRJMJbbWtIT6RG0aUkZSb3VBDH+61v/APkLb/1flWVGJrdUAP7flXS9/fW6ypS5HXA4/gHqKX6+orKyuAdch7qS/KsrKSQ6Hdjt76GvfvD+uQrKyrP9NHQ9zD2C7D0FTp39wj0rdZXjdR7kHqv0vuRW+3NBcQ2PpWVlbMB52LkGMfvE/wAw+tWJe+y5/wAv8qysq2T9SP3PQh7WQw+2r+X/ANwp7w17PvP9VZWUc36YMfvA+L/vl/zH60xTuPdW6yrQ9qEfLH+Efvh/OPqKk3FX8X/MrdZST9y+5TH7WAHKQXWVlbpcGcYM/gfrT3DfardZSYvcgvgNq9mhF/saysr0eq9pOJH7nekaysryWWMrKysoHH//2Q=="/>
          <p:cNvSpPr>
            <a:spLocks noChangeAspect="1" noChangeArrowheads="1"/>
          </p:cNvSpPr>
          <p:nvPr/>
        </p:nvSpPr>
        <p:spPr bwMode="auto">
          <a:xfrm>
            <a:off x="215900" y="-1191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Arial" charset="0"/>
            </a:endParaRPr>
          </a:p>
        </p:txBody>
      </p:sp>
      <p:sp>
        <p:nvSpPr>
          <p:cNvPr id="9" name="AutoShape 6" descr="data:image/jpeg;base64,/9j/4AAQSkZJRgABAQAAAQABAAD/2wCEAAkGBhQSERUUExQUFRUVGBgYGRYYGRgbGhUaGBccGhcYFxQYHyYfGBokGRcWHy8gJCcpLCwsFR4yNTAqNSYrLCkBCQoKDgwOGg8PGiwlHyQsLCwtLCksLCwpLCwsLCksKSwsLCwsLCwsLCwsLCwsKSwsLCksLCwsLCwsLCwsLCwpKf/AABEIAOEA4QMBIgACEQEDEQH/xAAcAAABBAMBAAAAAAAAAAAAAAAFAwQGBwABAgj/xABKEAABAwIEAwUFBQUFBQcFAAABAgMRAAQFEiExBkFRBxMiYXEygZGhsRRSwdHwIzNCcrIkJWKC4RUWF3OSNENUg6LC8Qg1VZPS/8QAGQEAAwEBAQAAAAAAAAAAAAAAAQIDBAAF/8QALxEAAgIBAwMCBQQCAwEAAAAAAAECEQMSITEEQVEiMhNhcYGxM5Gh8ELhUtHxFP/aAAwDAQACEQMRAD8ApFNO0bU0FOEHSuAx3aWpWYFHrfhhRSTmTI5b0xwF2DuAZond5w9CCYXERtMRH661WDblR0W3LSnQW4KwltzOXDtlHPSdNhvTu8s+4fQ5lzNBfsmZTr02A5j1ovwDhCglwOJIBIiee+ogianeG4M2tv2Rl1EK8jz3itU8zjJ0zPNy+NJrdf6GljYFxIVmICgNDOVUjrtR9NhnbIMgkFMzJ6b865YCWUhMAAcgoa+sxTYY+hJP7J1P+LIqD5kpkVBKUvaHHj0qkPbRoobSDKo0KttuZnWkb7EkNZSuACYmRHlr+cUzGOKUSA60oH+E+FXpPP8A6RQ/GMeYtgA4nMVDwoMKJ6wr7vrT6N7kUbimDuJ78srCWZEgLB0gpKjKAekz7iKP2Ful1tK07KAPp1HuMiq+xTi1NwpCEtNtpbOUZJMBXIgQN6J4RxwLVoI/ZOAqMQsiJJBGx5p8onnU1kUNkTeCUnsghxG2qzcRcJEtqOVwa+4x6A+9PnS/CdsktvO6BKnVEE/dGs+W9L4xirN1YuKIKcwCQlXtBY1AgefymopY4po3bulSWEyVATKjvCiNcs8h59aOp3YFClQWVam+eOWRbNHVW2c84/Wg8zRh6w0ASIA0A/Icvf8ACkU8QpS2EsNBLYEBbqsiP8ubxK3rnDLt119A+0JUDmBSyhRAEHXvD5xpTxyadwOGrYcW+BwZX4R66n3nX4CiyyloAJk+lOrfDQDBQpXVSiNfdNOUL3hERUMuaUuWaMeNJEfeuHFahpXrSDhe5Jy+sUbfeWNkfOKH3V2tGqkiPWhdrkNAi6SvmaGLUZI60/vsTChATTVoDUxGh5zUiqBrzIM7g0wuGuRo27uaH3S0gamrQmwNEMx1vLNRN5WtS7iNW9Q9460k3bFGjm9cUouuKADVbrKyuOORS6Emk0pp22NK44VtUqSQZ+FS3CLxIKSpQ01iNfhUattQRRnC2pKQKqkmK1Frcn+DcVuhSiEmD7MiAKKMXd0sk9+GwrUhKB9Sajdi22iCtaR/MYj41IcMv21E5FoUB0INbYQguESedQVQSCLdu9yfRPUoBP1pVFncE/v0n/y/yFY3iA5Vq44haYEuuttg/fVqfRI1Puqsk0rZkeeUnQq7hdwoQXGlfzN/SYqG2OBO3by1qICc629fZyoJByJHmefn75C72hWwICHUrJ2iEj3lUn5UlgC22EhObKkFRlRA1Uc2p56RXmdXNxgqfc3dFBObtdhseygSCl1Qnwq809ARtSN/2YNMhSm1rzRp6jY+tT62v0KTIWCOoM/MULxbFGtu8bnoVCfhNedKVK0epG26KmbxNbdylt1wIDhCTmBgAykKhOu8a+u9HGrYZozAkzGVC1T1Mbx5gGg3HNsQ/bqSNQQD5pKgdR8anWBY8HGUJW2pZT4STlKSJhMSd4gRHKtuCTlAx54VNjHC20pVr9ncWdu97wKGmwQ4Eg1LcKxBwKAUUIAB0AQBtyAd/CmLrrLALjpS2ifZAmT0Skbq84jyqOcSNu3cdxbugaELMD5KSI+VLPqYr0oEOmlLdllW+IZiZUJjmgj5yaWReJkwoGRtttPWoPw/ev2SE98EqB8K43jksec7gb+tAeK+2kBxTdmw27lMF5ySkkb5ECCR5k69KEJqe4ZwcHRZ1w6SPx0oTfWwOhJM+tVA12v3iT4m2COgSpPwIVp8DUz4T40F+IKih1PtNyDp95J3KfofcTZ5NiShuF7zD4JjYRvQh1JEzOoP6mj9ymRqZprbW/hOYaQY57TUFPYskA1odWDAMTvTQ4K6YJIE+ZqVoA1930pq8qANqKyvsHSiA4/gigCVKHumoPdW0HerS4ne8Bqtbw61yd7itAhxOtJ0s5uaSUKcmamt1zW644UTS5OlIilo0rjha3B6mibLmQSJoczTh9JOUDz12jSnUmuBKt7nFzeKUZ1OvMzXDF4pKgRII6GPnUy4MwZmZcSFK6nUD3bVPrjhOzeaAW0id5T4TPUERU1mqVGr4OxX1pxo53ZSVExsrQE/zH9bUyGHquCF+Ja16iZUpXokcqbcTYQba4UxMgQQf8KtR8iasDs+tITmjUwJ8uQnpRzZpSq2TxYIptpEOueE32UNuONlKTIWfumfCTGwggVLOE7Hv21NOLWFNkZVAwcpG0+6NOR0NWFctpyFKwnKRBmIgjWZ5VXGFI+x37jOaUqSlbRndMnSeZEke6suZ3E14lUtiZYTwo3apc7suErQqZUTr97XY6/KhaezlkAKbW4ifbOaSvWfFPPlpy5c6c4pf5k+C87lcQrRKtDHIiQoDbXnsa7axVCWQlDve5RBMgknqY2qLdKy6jLYh3FCR9oS2mVJagk7ExuM3nMaVKcKQwMpt0wMubUknMd5k8jp8ajtm+hy6VJ1yqVHXUfmKP4HZENCOSQT/UaqpPH06fl/wjPmqWfT4W/1YY4YwoOuKuHRmI8LYOoQBuQOpM6+QqVLGlQ/C370BtCGQhA3JUCVayTly6TJjxcjMaAlMfXdwBbFuYk5xPoAPOI99JDaKOmrlyCOJ4SoT7P8Q8uZHun4ULw3s7tlpVmnxqUrSIjMY/P31zxGu5Nv3r6EoW2tPskkLEidCARvsfu+dO2+K2rVlJWFFEwCnKdOQylQJ0jYc67HJxm0O4JwTAuN9lDRMoWYqCssKsL1txJJDbqQYMZkyAoehBIq2b7jJtNr9p7tzIpWRIIAUVek6f6VU+OYgm4UFBCkQQTmIMyRqRAj57VfW2xJQWl+S2nMQWtzu0QCdRoCqBzM6JHx9a5RcFs5YMGRqOZ3286I8NoQGEKT4ipM5uas2pPzrWKpI1B1BkUzyRW1bEY4pXyJ2zYM+iec8qYXbegjz5+dO8Gu++dWsQJT40/40qAKh5KB18x5mkrzl6q5edGUNLAn5IlxGyciv1yqub5sgmrP4h9hf65VWuIqk1yBIBub1xXTh1Nc1QkZNarc1lccdg0typGnDVccLM0/RalyEjcnT12/GuLNoHkKP4awnMNB0n1FNQl0x7Y467arU20yhYQcpkHMoDSdDvPlUsueMXmu6zWZIdSlU5gIzdN9fKoyzj/doeEgrcnKJg+14teWn1qwMGvVOsN980hASlIjNm1GkxGmgBGp3rPVs9DsVZ2jOlV8FAFMttnKeUj/AFqWYBwktxCHEXK0t5QYRAWDH3tyPKovx+8Hb4kEHwoSYOxTIIPQ6UX7P8dLba2yZySQkmJj2gDy5H0NNk2YmPdE4vME+1WzQLqgtOoXI8RB3IIiYqFdoTBt1WeVxS3k505jqpWqSPdJI99SnBrottwGyEamXHVHIDqYBTEek/CoLj2Lpu7v9icxCFpbXHhKh7ZT1gbecnpQhDUNN6CXYZjbLqAPtCmXAYKUrymRvtuN9aCcT8TstgttOl1xRiE+JR6DMPOoVdW37JQWIWhRST01n8aZFH2d2UrSrLutOoE8kdSRUodLq54RSfU6Eq7jq0W448UypL61pQgpMZdfH6oCZkc9OlX5gluO7UTEH6ARHyM1T/Zy407dLcfUEuAeDkkAghUeese81ZWOJe+yOpZmVJKU9YVpA6SJ1oZmk0uyIQuW/dkh4dxYPW6FJ5pG/wA/nTW0xR8vQ79mSkJgBDhUomehA0j6VHuF3kG2Ta3IyKQSgBRKQsAnIZBEymND50+v8PsWAFqNsnIJHhROm2pJJpE9jQox3v8AAH41vzcOJYE5c6ZjmRKok+SSfhRvhO1T3agRIP4KI/D51X7nFYuLlRbkNNA76FalKSJjoBHxqY8H4lmbTrqQfcTr+M1NWppsZtaKQp2h3rabZCdUlLqYTlVByidDEbHeodxXkdUhLSJccET94lMJEesVO+IrBbjcZzH3j3YjXpkJ5dahdrbh7EWggnKwEqUSRJyRO3VRAj1qz9wdlAnVzhhSwhlBACEJTuRJSkDcbaiaHYx3lrZlzVa0kaKUToTEyfdpRl248P5CT7hzqLcb8RltvIk6mBlWgzsZ1Ig++jjjqkkI7UR5wZeHKtx3KjNqIMzJ9Tzn4UpdXiSdDpJOp3k7aUNwyxWpgLOVGaFAHwg5tdOQGpp+iyBQCtQlMwElJ89Tz16VfJJKTV/IyJN7kfxrEEFKxMEgAecCKru/QZNTviDCkTCVkEnTNGvplG/vqE3wgqEz+tqEWmCSojq965ra961VSRlZWVlccKpp2yiRTJts08EhNcBscpvEtnTU+VafxpxWg8A8t/jTFaD0rimcrOVBU3gVBOnnE9Nx61M8IxlnIkAtkp1WpLYRkA2AO6lESI86ruPBm6kiOkAan9cq6tbgpOuo6ax8KVPS7RVZNqDNukledWmZRUZ6E67+/wCFELJhQeWpEggg6dRofX/WhCsRKwlMEkDcnpyA6RpFSa0vUN2rq3B+0KCERvJEJn3x8KlTnLcopRigLxTxxcXCe5z5WgYITpnj73UeW1NMAf8A2jfLKStMclRlV7tPlQlafKj/AALcNIuMz3sgH5xP0rRjW6RnnPlmuLsUS8rRChOpUZCVEeGUg7zAE+RqNF0k67fT0qQ8U3qHVHIN1E+iR7I+JJ91AAg9KfPSm0hIPbckPCy2U3DRdWUIBBKgJJI1AnkOp5Valr2hWq7haVuZW1NEIKgQnMFTrOxISdT5VSFu6UGQNetKuXSlHWdj9I/Gs0scZcssstItHBeKE3Vy4y6kraWkpbAEnwwqSN1HLJ0k6HQ0wu+B0JcK0rBb1O+3rOx69Kg9hi6mHUOoGrawoDloAIPkQCPfU/b41trl9Lim8ugBSsSRlnKQRooa8xyTtpUpYf8AgaMWdf5ESwV1JedTMTmjzhebTr4R8qs7h2wbPeJBkBDcKSrRJlWxGswBr0FV1xrh1upReZXCjBUjkeRUOYPlTLhfiZy2Mp32kyQR91Y5iaeGFOWpsWWfT6exPOLm7tM5HlKa6aBQ9SN6j3CvEYsLnO6krbcSUOD+IJMHMmf4gpKTHrW19pTxV4rdskaxmVHlpG3vqLYtii33CtSUpJ5JBAE+smj8OmGeaDjSLm/3gbUnvrdQfYT7REhTZOwdQQCjyJEHrUZvrlOIOphKm2grxLMSqOQg7+fKfdVe4VijzDmdham1kFMp5g7gjYj1ohgvEC2lALBKRmBj/FGsc9Uj3Vr6aOKM7mZc2ebhUeS4fsiFJAClFIiPEdI29KXGFJKd1f8AUaglvxkEwZ/XX1orh/HyFJ19oSCB1HMeR3rs+CMXa3RHDmlJVLZjDiy0yaid+evzNVzfvqk61O+JceDgiN6gd+JnSs9JF3L5gxRrmlCwrpXK2yN64BzNbrmayicFmSkDangcTqY0ihAuKXbvo5UrsyzxSYQWtCkASJ6++kkYfpTJbo0iaeW+IgJgg+tI0+wrxyivSYq05cqkHDPZ69en9kNOauQoCMXAEBJr0H2LOZsNBAjxn+lNL6rSBGE20nsCsF7CbdEF9ZWRyTt8T+VSFfZPYEQW1R6j8qFdpXakvDnA020FKIBzHz8uXzqvP+PV7MwiOkJ//mmVdk2XUI+Cc4x2F26wSwsoPRW3xH5VV/E3BbuHgh1sxyWNjVr9m3aovEXSy42AoAnMNNgTtz28qfdtJ/utf8w/pVR1NK0BxTVo86LukmIGvOptwZ2XP3hzkZGj/Eqq8QdR61664N/7Db/8sfjRl6nRzxLgiuH9iVkgftMyz7gPnNPXOyDDyIDah5yPyqJ8cdtL1tcuMMtpHdqIzHWYJHPTl0oPhPb4+Fft0gjyA/ACp1GuH/fudpjXAS4q7E1ISV2hC4/hO/uHP9aVV9/hqmW5cGVWbKR0OtepuHsZF1bofSICwdPQxXnftmV/ebo5aaUYqmmuBXj3Tiwp2W8CtYipa3VKyIA8IO5P6PwqzrfsdsEbIV7yPyqheDeOH8OcKmiCFbpOxq2+zjtSuMQuwy4lKUwSYA1hJI19QKMt3ckO4r/JEk/4TWMHwK18x+VA+Jexq0Fu4tsrSpCSrUiNBJ2AqWcf8QrsrNT7cZkkbiZEH8qpHHe2q7uWVNQlAVoSIkihJK3S3OcI3siFkgEiTIMfA0/btEkjxaEa60Eb1VHMn6mr14d7EWV27bjjq8y0hWmwBEjnVtaW1HSj4Khdtkg+E6f6UvgISl9BURGsz6Vcl12FW5QQh1YVykaT8aofEGiy6tuZKSRPX9Cj8S2tqFcZPYsTiSyYeSlLUZk7nxeWxiom9gZBMq2336x0oSzjjqRAUa5dxhxUyomd/jNaHPH4AseS+QkuxSFJ8Whifj6UGxRSY8JnWnNviYGUqCjlPUa6z0oW+QdpqMpJ8IpGLT3EKytxWUhUfsuN8waIstIP8A99BWNxUjtUDLQnka4M3UTcVsLMOZVaNtxB3APLzFcPoB0yJrm4ZEyneD9K3aE86n8Wfkx65VqTEnLAEbJEdKvzsWRGGgD75/pTVJZhtGhq8ux8/wBg6eM/0ppVNykrK9PklKVMrrt7KftiJBPgFVjcZZgJjQc5/hmrY7dmv7QFCM2VAB00668qqq6UrNqoHwj+Kf4BVYPZ/VmmMrk19QxwVxacOeS8lObUgjqIH5mpN2g9rv8AtBgMIayImVa6k/qfjVdKPgGvNX0FcFFdpTKJHbLoBHhn1r1twaf7Db/yD6mvIgq6OEO3Jtpltl9ogIATmSf/AJn5V0nTTC9nY3487O7ld06+LfvEKUoyk6xqRMA+W8VAMaw/uFAFhSdBM7TGvLrXpfA+NLW7TLTg9FaEe/b50/vsIYfH7RtCweZAn/qGtdGUlVMio27jL7FBcMds7tmx3PdJUlPszy+YqHY7xCbt9bziQVLM1e3EHYlaXEqbJaV5aj8PxqluO+DFYa+GlLC5EgignTKLbkDAoEymrC7DXQcRgJA8Ktf8qqrEGrK7Ch/eP+RX9KqacnX7fkLLS7Yj/dbkifEPoqvNoSmSMvLrXpLtjP8Adbn8w+iqoBFwXFAZSZHJPlJrovd/YnOWmxghhKVpP+IfUV604dWDaMEGR3aPkkCvKb2GQsiFaaxzg1JMJx26azIQ68Ep2En7wH0pnG5bUI88Y72ema8x8V4LlvHEgJOZR+Ssp+ZFTlnjm4bYVJUoxoDm5mPWq5xPGXXXUFSec/x7lwqJ36gH3VqhjUN5fwRj1Syu12+gN/2aCUggAqyx/mSTr8KI2vBwcIGdIUZgazoJmOmnr5U6s2CtkLjxJUiPakeBXn6UqtbyCYkaT/F9z1rVHp4tN1+PAXmu0n+PkA7zhRaBmCgUkEg9QPn+hQJdvv5T8qN4hjTqfDPM9egG0xQhy4JzabyefMisOZQTqJqi5VuM8tZW8xrVQKmMnUVI7Q+Df5Go4yNRUhsmvDUshk6mqHiQZPSD16VtMRuPnXaRMg9D9K7YtwNKgeY5ISQjWZ2q9ex8f2D/AMw/0pqi724Q2IVzq7+xd4Kw4EbZz/Smnh7kzV0luV9iB9vCf7WidilOnPaqxum0A6TsOY+6KvjtS7Ori+eS8zBygDLInQa6H8DUAuezS+UqBbL2iY/wxvtvV4OKTUvLNduMv3Ixwjwqu/uEstmNySeQ5n6/CpNx52UuYewHQ4HEbHyPw/UVOuyzs3ubJ8vvZUggjLOuoI5T84ov22qjC1/zj+lVI292V+Z5rbQVKAGpJgCrER2IXZte/lM5c2TnET9Pf5VAMGeH2hr+dP1r2LbpllI6oA/9NM7bpDO7o8zcIXS21OoJIIBGhOhCfKpHivGFzavfsnSBA8Mnpz6++nVz2XXzD7i0AOJXPs67jkN/lSeJdn97cuEhhSZ0lQj6xUpVKcG/Dvb6Hlzxy+OpJbfQtPs/x9y8tO9djNmI0EaQDy8yaqLt/wD+2o/kH0FW/wABcOrsrUNOEFWadOUgDXz0qnf/AKgHAL5H8g+gp/H1/wCz0ldKysk+tWV2Fk/7R/yK/pVUN4Z4Sub8kW7ZVl3PIVanZX2fXdlehx9uEFKhPTwq395FGUlx9DpNEv7Y/wD7W5/MPoqqBsmltLSQ4QQNp6p1ivRfaVg7t1YqaZSVLUoaDpCtT5bVTmIdmV40kuLbJSkawNhEHnRtJu/kSyq7T/BE3sYUt9RzFWcBMydNRV9cP9mjBYQta3CpaQrQ9dRvXnlm7bQ9zA0HQgyJ516y4YuErtGFJIUO7QJHUJAI9ZrpU5irBjcqcewLXwAxlgFe2kn61QeO4hkdcQHyMqgB6a/6V6hccCQSogACSTsAOpryTj96z9peOp8fu86pF1KvyLLpcSkqj/AQscdUHAEPEjKnSSNQ34t/Oaf3fEjmX21cx7X+EVFk3rJUMojwjlzy6/Our5Yy79fwrbiyqEO37E102Nten90N7+6WpSpUTqTv6UzWo6anWfrXawJVr8vOuHBon3/WsLduzaopJJCFZWVqgObt/aFSyzSMo3qJMnUVJrV4hIqWQxdWm6ofuLyq8oPLy9aXt3wRTHMok6ToeR6V227AiKi0eZKFqgJxOuV0Y4F7UbjDfAk52p1Qdv18KA4+qV0QuOHrZu2Qpy4cTcOMfaEJ7sFojOpIazhWbOchM5Y5edaIxTij2cEaxpF74F25WL4HeEsq6HUfHf5VIP8AiPh8T9pR8FflXnnFeC7VpZh65KWrlFs7LTYJUtLhCmj3kKEtmQqDCgfKneG9mbVw5cJafcCbe5DSitCQe6QP7Q7AUR4TqBzFGpeS1PyW5jnbhYMA92ovK6DQfHf5VTHHfapcYjKD4GZ0QPxpHGOCm7e1ceJullLzzQUlpJZSWne7HeuZpQVakCDTLhDhdN2H1LL5DKUHu7dsOuqzkjMEFQ8KYknXcbb12nyzq8keacKSFAwQZB8xVt8GdvTrCUt3ae8QNAr+Ie//AOfdUMa4ZtEoKnrpxIW8+y04lnwQwEftHQpQWkK7xPhAJGsztT1HAbRNgkqukm87kl0tJ7gBxOZYbczStaZGkdaLjYWrL3wztcw54T32Q9FD8pp2/wBpmHIEm5QfQK/EVQNj2aguZHFPKUE3KilhsLWvuFoSnukkjMFpWFDyiok/aITcFJ74NJWQcyUh0JCoMonKFgTpMTzoVLyCpF68T/8A1AsNgptUFauSlbD3DT5+6qR4k4mevni6+rMrl5DpUiv+z9ub8MOuKNl3YyrQkF2e8U7lyqPsttqWOoSrakL/AIEShxYDqi22b9K1ZRKVWUlIif4wpgeRcPSio92ckTbsT7QbW0YWxcK7sk5gqN99D8as7/irhv8A4hPwP5VQ1z2etpumLcG7BdQpwrUynK6Esd7ltfGO9UT4BMaqHpSLHCdl3zza3bxPdsl7KWEoWgISVONuIcWIWOREgzyoaWuGdT7F/wD/ABVw3/xCfgfypnjHa5hyGVlLwWcpASAdSR58qoe14QtnU2fdvPhVyp3NmbRCEspJWUwuVKOkAwN5IpCx4btH7ltLVw4LctrddW42Au3DeaQoBRSqcqYIP/eAb11S8/wdT8kdv7gLdWsCApRI95p3acS3LScqHlpSOU0ae4ZtWrd5TzlyHmH/ALOtKW2yjvD3hBSorByw0Z0mSKWu+FLNt16XrnuWGWHFfs2+8Up/KUJSO8ygBLiZJO4IjnR0qqYaXADd4sulAgvrIPnQkmp612XhRVlfJyXrVurwAHunO6HfAZjqlT7YKdvFvUDcTBI6UVFLhHJJcGgaXVdkiDTesohHqHAZ05fiK6dIhOnX+qkbVR1jpTh6cqPf0+8aAr5Gk1lZWUQm2PaFSq1QIEioqzoRR5vGEpEfhUsifYy9RBzqg2lA2/W1KItBlnczQlrFwdR9KXGOwmNqzuE/B58unmuAHxIiFinTvFDS7ZLa7VKnkMfZ0ulZypTnKgsM5f3gzEBWaPKmeMO96ZFD0WhNasfFHrYlUFZLMV7RlXa0G6bW4hp9TraQ8pJQhQP7GSkggKyEKyyAFJ2IytL7jTMpwtNKaS5c/aSO9KjqmFtlQSmUqJJ22IGsTUbU0RWg3TlSTYtxc1csqQ5brz94+4haXoSkvuZ4U33Zz5Tp7Qnyofw7i7TBV3jBdkoUlaHC060pBPsOhKoBzaiNYGoih9vYqWYAJ9BR60wRLac7xyjkOZPQDnUp5FEeMGwszxCLhS1P2aXVl9+4R+0UEJVcZcyVtlJ7xIKEkeJJ6zRJjEmG1Wrq2iH7ZLKZ76UqDScv7kI8BI55qjoxMq8DScg8tz6q/Kj2C9nNxcEEwhJ/iVp8BuaMMWXJu9kCWTHDYdNcYNBDSFtFYbt125IcyKWlRRCpCVQQltCecgUEUq2U5Pcq7sn2O9BVl5jvCga76xVoYR2PWyB+0WpZ8oSPnJo612cWQH7r4qNV/wDnx16myfxp9kVhc8QIL7jzLfdqdeZeUlxUhSmw6lSM2UApWl0pKZ2nedAOMcSOJbvmiyB9seU6FZjLIW4FuITp4s2RsE6ex51djnZnaKBASoSOunvBEGoLxn2em1AM52FkJSs7srPspUTuhR0B5GBsREckHj9UJWvD5KQlq2kq+ZX+IcW2zryXl2alKy5HAp+UqHc93LY7sd0sEBYVKoI2NJ33G2d0rDRCfsirRIU4paglQV41OEDOoFR0gCABpFMcW4ecbVok0NOHufdNUj6laA1Toklnxo00i0CLZWe2KyVKeJDodSUujIEAonQgyYjnSrvaKtIAt21NZLcWzalu96tCO+71UqUgBUwEAQAlIior9hX90/KsFiv7ppqAG8V4t+0d7na/fPMPuEKgqU20pDkeHQuKcUuY0JiDT264zt3HHSbRfdPNNNrR9o8UsZe7UlzuoHhQkEFJnU6cox9gc+6a2MOc+6a6mdZLrPtPW3cJeDCYFwt4ozGFJW0hvuySDsG0qCvvAGNKhK1SSetLfYlzGUzWKsljdJoUcIVlKi2V0rRYV0NccdMOATM7cqXcukEJAzSJnb7xOnupoEGsKDXAo67wedbpOKyuCELa3BIkiiz2HNhIO8nqKANOU+ZfkRVlkjFboRRb7jlT4TplHx/0pu/cJP8AD86QuFim2aj8WwPG0OAsDl86WZfA5UxzV0lVTai+Rk2h06AddPn+dbZYCjoKbg1IsCs0gFxeiUCSfy8+VCco442dFSkxe1Sm1b7xY8R9lI3UfwHU0LSHrt4AArWrQAbAdAOQrl5xy6e0ElRCUpHIckj9dau3gbgRNqznUJdIEn8B5UmHDb1y/vyDlzUtKBPCHZyhgBx6FLGp6J9BzPnVipbiAkbQK4uHm20SsgDWB1kf6UNHEveLKG4Ecz+Vbkm1stjFdbyYUyxurcxp+dLqxNpAMrHPnJqPvrbAJWsqUefIegptZ8UoByKQkHkqB4v9a547CslEqRj7X3qbYq8zdMOMLIKXUlB/zDQjzBg+4UwVdtujVKaCX7iWZU1AIV8ZoLDFnPNJEbw3LdMFDulw0IXpJVlOUqgb6jWgzmFSYSkJREArGqvOKSZxrusQCuRWsLHXO85M+4j4CjXENwUyRAOwnbXr+uVL08Y7xb4/BrWqUUCv93k6bFR8hAHOOlPGuH20pJAkActSfTlQ5y+K20mQNddCQqOUDfrFPbLE1BAzAA9Bp8uVbYRg3UV25FlFpW/J0MLaKkpQEkKQVZj8tNtx8qbWNkhUFUSSU6q1J6JQB5ittOBLiiknWRHIagmPf9a6S/CPAnKZOsb7Rr8fjRj085O2M5wSpIR/3fIlGXcyF5gBr1G5pVeCNDU65UgfMa+tcqeJEKPP5TQ+5vCBCZjbnr5VPNDFgXq3fZHa5TEcQZbRsBJ9Kjd26J0/X5Gid8DGvnp+fWgVyda8uUZOVz/Ya0uDgrpBw1smuFUzYqRkVlarKUY7QK2o102NvxrborjjttmUzrXf2TyNK2SvD7/wpw0CswOZqTbsqkqGabXUUu21tp505caII0BEcvPl605QBlkbUrk0UUFyJWtuFEAiiHEbgbbQynSYWv8A9o+p+FawBkrX6mm+MILlwrzVA+g+QFSjc8teDsqUI7dyw+xng9JBu3BoCUtz1HtK/CrTu7tKEFW4TuBy91QnB8ZFvbtMJHspAMb+Z95oVxRxF3pyNE5yCNN45z6V7KxPueU8l8C12h2/UpSVFDSCdT977qY89zUEvsUcadKSYKTy6jzrLTip+3zJSTl5A8qj15cKWsrVqVGTQnl22Ghj33J3YcSd63qYI0NJP4pOnz86iuFO+E9KX+0Eb0VldCPHT2Jlg3ESjoTrtS2O4hImYmJ6edRC0eyrPurfEOLQ1AOqtPz+X1pllqLYmi5UR03hU6VzqVT8TNW5i1mlw6KEzsYiqhwe2Lj7aPvLE+kyfkDUvxrFVJcJT1rFjy6MnFno16diRscMurUUoyAxJ5TQm/wR5nxLjQ6JmZpnbcRKkKJUlQ0kHlQ3FOJHHFe0Y862yzKrIqLsLZVZcxAFds3KSNdxUPfxJat1GsRcKGxqL6mX+I2kmCgVGB/oIPOuFWYHmetPMEClIAcjMdfUefnTi4s9NK0YsFetu2+7Ocr2RFMUY8OnU/hUYuW4NS/FGPD7z+FRe9RBismX3BQOUK4NLqTXKWpqQRKsrvu63QCYK6Wr4VyDW1piuOFLdKifDR1i3KAJimOBkeKaPPKgaGPdIP5VnySd0WgtrEQgq0A359Kasq8BHMGiTTkGPCDzidR+dD1LAWvSQSfdrSt7FobJoKcLiFx0NKYCwHrhII1TKv8ApT+dawnuwQpKxmTuCYzegNGeA7YJxIoVspLifiJHyj403T+nK770S6r1Y00F2RopR93uoXhaQXFuc9vxNSXiHB1MskgGDzHKetAsPwFxLCXUySqSU9ROhHur3LujxuAdiuBJc1Scqvkajj+BqB8RECpf30g9en5jlQy9EyKlkhF7lITa2AYQEiByrX2kTSdygj3UzcB99ZXI0KNj9FyMxM8qDX10XFTyGgFbcXp9fOnj+BEFkpcbKXogpJIbJMELkCCNyPrvSbtDqKTJP2YcP5y7cr9lA7tHmpXtn3J0/wA9H8S4Nz+IedEMSUiwtUtoBKWwEgc1qO5PmVEk0PtuLlN5g5pkAKgeRVskHnWnDCNb8hyalsiM33DriOVR+5timZFWxbYw08NY6QdK4v8AhVp5BggE1SeBPdE1OuSoSwd4rEqINTvFsDWhAbCUqy8+dRV+wUk+JJFZ54nAopWdYZiSs0SddKOt4mtpYUQVN7EH6+tRk2pGooxZ4hnGRe/1p8c2trA0FLpxp/8AdKHMwfdULxKO8UOhiit7h3dnMZCd+fPbX3H4GgV84DMbTE+fSetJllb3W5yEFqFcHalGWlRmKTlmM0GJ6Ztp20rTqYFRGG1ZW4rKATEmunUmASP9afWQCdYBPnrS98rPA0Gv4UurcNApCyNjFHeHrz2kqM7ET8D+FDbjD4Epk/hWrNK0EKCT09ZoSpo5EpvHQlJI1Mfo0wsfZ160ktZUmDpI+FdWyIEZqjVmhOoi1w6EwRvNSfBryFtXKZJaI7wDfINM4HOBofKDyNQ+5tpOhJ8ulOMFxhTKxqQQd6VqUGpR5Q3pyRcWehcYCXbPOkhSCjMkg6EEaHzFOsOwVKWG0wNEJHy1qr8MxQrQpNs8GCr2mVibdwncpG7KjzykJNSZHaa8yAl+xOmmZp1JB9ErAI+Nao9VBxSumefPFol6gzivBTT2o8K/vDn6jnUQxLgV5JJAC/MaH4U+ue2hIHhsnp/xuNpHyzGotjfbHdLEIQhkf4NVf/scBHwQPWrwzvyI8cXwDcZwVTIl0BE7Tur+VI1V7qhl/eyYTt9fX8hS2LY87cKJWd99SSf5lqJUr0JgcgKUwThdy4UP+7b1JcVtAEnKN1mAdviKTJkTKQx0D7WVSgQSa0sKTKdR1B+WlTC0uWbSQymVAarMFSvLyHkPnvS7jbF3kccSqUFKlFsJzLRMqABMKMTE1j+O091t5NDx7bMQwLG7p5pILRuktLbQOSkqcVkZSpfPMrRMg7amjWK8PuuhKksnwqSXG8zZV3hUEIQoJUf4yB76F4BxLaWSVhKrlwruLR0yy2jKm2f7xQ0eVJKSQNAJHLkvg/FtpbO3LqFXKy+8y5lLLacgRdh9Yzd8rMcsgaDWNp0ZzyJvR/7wBS8g9nCrgKLYQVKQrO6BHhKl9223vuVwn1NOGrq9tu9Dja0rZhTiFR+zSSIUddiVJAidxUhwjjNl4vkIhTjqFgJbYQoobukuiVJCSpWRJEEqOY+ppnjXFyC1epdacLzmdLS/Doyu475DT3i3RBjLMBZHIGrR6rKnVf3b/YrgmhPCeInLl3u0oKlgEkCNAkSo5iRAHnRl7A1uBMNzmBKRmbOYCc2WFeKIMxtFQHhTEE263VuJUc7D7WkTmdRlBIJGgJ1/GiXDnFhYftVPSWrZLyEpQkZodSuZkgHxrB3ECtj6vKk6Sf2/2S0IXXg2ZBcQglOZKZHVc5QBuSYMRTVfDTpeLSES6mSpIUmUwJVmMwkgbgmRzinmBcei2t1NtFRdKmFBxTaCGyhKg4E5lK6gBUSQpWiaLWvFFoA4WWyyt1LcqSyy6lJIX9oQhDqxlbXmTodd9NqE5629Efp/HPy5/vJoHIu8QyBoW7DiWO7KsxQdD3obC1h0JjMt4gaGVHyoXe2uI9y4hVmjKhgKWtKQSlo5gHM6FnQ92vbQhJkGiaL9lm3umktl7v1MKHetpQgFta1KlLL0jRScuU76QANVrjtDSyxDDam3Us2baQB+yBYfdccT4nCotqQ5lgyTKgY3rJkjmi+P7sOmiNcOPXjZYYTah1L2Z5CFR+2bJQViSYCSLaNRMZucEAcSw51p1KbmEFw5iQUK0KvErwEjqY0qwHO0SxSZZbdYWi3baZWWWXzbnvXVvJQHHBKC253YOhI3GlVzjBZLhUytSwqVKzMoZhRJMJbbWtIT6RG0aUkZSb3VBDH+61v/APkLb/1flWVGJrdUAP7flXS9/fW6ypS5HXA4/gHqKX6+orKyuAdch7qS/KsrKSQ6Hdjt76GvfvD+uQrKyrP9NHQ9zD2C7D0FTp39wj0rdZXjdR7kHqv0vuRW+3NBcQ2PpWVlbMB52LkGMfvE/wAw+tWJe+y5/wAv8qysq2T9SP3PQh7WQw+2r+X/ANwp7w17PvP9VZWUc36YMfvA+L/vl/zH60xTuPdW6yrQ9qEfLH+Efvh/OPqKk3FX8X/MrdZST9y+5TH7WAHKQXWVlbpcGcYM/gfrT3DfardZSYvcgvgNq9mhF/saysr0eq9pOJH7nekaysryWWMrKysoHH//2Q=="/>
          <p:cNvSpPr>
            <a:spLocks noChangeAspect="1" noChangeArrowheads="1"/>
          </p:cNvSpPr>
          <p:nvPr/>
        </p:nvSpPr>
        <p:spPr bwMode="auto">
          <a:xfrm>
            <a:off x="368300" y="113109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Arial" charset="0"/>
            </a:endParaRPr>
          </a:p>
        </p:txBody>
      </p:sp>
      <p:pic>
        <p:nvPicPr>
          <p:cNvPr id="3080" name="Picture 8" descr="http://pantomineandfarces.files.wordpress.com/2011/09/csi-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90550"/>
            <a:ext cx="24383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ages.tandf.co.uk/common/jackets/amazon/978143988/97814398806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123950"/>
            <a:ext cx="1395016" cy="221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6CF390-628E-0653-BF1B-8805A1C77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800350"/>
            <a:ext cx="3034387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3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6F90-0B53-D4A5-9698-A181B410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5750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Types of Nuclear Forensics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D9BD69-1F45-13E5-C846-F5DA25255E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636" y="1200150"/>
            <a:ext cx="8861205" cy="3733800"/>
          </a:xfrm>
        </p:spPr>
      </p:pic>
    </p:spTree>
    <p:extLst>
      <p:ext uri="{BB962C8B-B14F-4D97-AF65-F5344CB8AC3E}">
        <p14:creationId xmlns:p14="http://schemas.microsoft.com/office/powerpoint/2010/main" val="354592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Sheldon\My Pictures\SourcePathwayReceptorExposureMode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7734832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81000" y="228600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Radioecology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24216" y="4114045"/>
            <a:ext cx="756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Chernobyl, Fukushima, NORM and TENORM</a:t>
            </a:r>
          </a:p>
        </p:txBody>
      </p:sp>
    </p:spTree>
    <p:extLst>
      <p:ext uri="{BB962C8B-B14F-4D97-AF65-F5344CB8AC3E}">
        <p14:creationId xmlns:p14="http://schemas.microsoft.com/office/powerpoint/2010/main" val="3520989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85750"/>
            <a:ext cx="8458200" cy="6096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Nuclear Forensics at the University of Texas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76200" y="742950"/>
            <a:ext cx="2743200" cy="440055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en-US" sz="1000" dirty="0"/>
          </a:p>
          <a:p>
            <a:r>
              <a:rPr lang="en-US" sz="5000" dirty="0"/>
              <a:t>Forefront of post detonation nuclear forensics research for many years as a result of very close collaborations with national labs.</a:t>
            </a:r>
          </a:p>
          <a:p>
            <a:r>
              <a:rPr lang="en-US" sz="5000" dirty="0"/>
              <a:t>The two consecutive 3-year Radiochemistry Education Award Program (REAP) from 2002-2005 and 2005-2008.</a:t>
            </a:r>
          </a:p>
          <a:p>
            <a:endParaRPr lang="en-US" sz="5000" dirty="0"/>
          </a:p>
          <a:p>
            <a:pPr marL="0" indent="0">
              <a:buNone/>
            </a:pPr>
            <a:endParaRPr lang="en-US" sz="23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2667000" y="742950"/>
            <a:ext cx="4876800" cy="3962400"/>
          </a:xfrm>
        </p:spPr>
        <p:txBody>
          <a:bodyPr>
            <a:noAutofit/>
          </a:bodyPr>
          <a:lstStyle/>
          <a:p>
            <a:r>
              <a:rPr lang="en-US" sz="2000" dirty="0"/>
              <a:t>Nuclear Forensics Education Award Program (NFEAP): two consecutive three-year awards from 2009-2012, 2013-2016</a:t>
            </a:r>
          </a:p>
          <a:p>
            <a:r>
              <a:rPr lang="en-US" sz="2000" dirty="0"/>
              <a:t>Recently, awarded with a Department of Homeland Security grant in Nuclear Forensics in 2017-2022 which provides a pathway for PhD students with the opportunity to learn novel Nuclear Forensics techniques at the Air Force Technical Applications Center in Florida, including  summer schools for HBCU/MSI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936B8C-7E58-4133-B6EF-2EFD65A92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3790950"/>
            <a:ext cx="1615298" cy="100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6D6625-478D-CAC8-D31D-19D0F1CDD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200150"/>
            <a:ext cx="1524159" cy="166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0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" y="438150"/>
            <a:ext cx="8229600" cy="990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Facilities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0255" y="1230642"/>
            <a:ext cx="5562601" cy="369772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/>
              <a:t>Radiation 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1.1 MW TRIGA Nuclear Reactor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/>
              <a:t>Thermo</a:t>
            </a:r>
            <a:r>
              <a:rPr lang="en-US" sz="2400" dirty="0"/>
              <a:t> MP320 14-MeV Neutron Generator (1x10</a:t>
            </a:r>
            <a:r>
              <a:rPr lang="en-US" sz="2400" baseline="30000" dirty="0"/>
              <a:t>8</a:t>
            </a:r>
            <a:r>
              <a:rPr lang="en-US" sz="2400" dirty="0"/>
              <a:t> n/s with a Pulse Rate up to 20 kHz)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Neutron, </a:t>
            </a:r>
            <a:r>
              <a:rPr lang="en-US" sz="2400" dirty="0">
                <a:latin typeface="Symbol" panose="05050102010706020507" pitchFamily="18" charset="2"/>
              </a:rPr>
              <a:t>a</a:t>
            </a:r>
            <a:r>
              <a:rPr lang="en-US" sz="2400" dirty="0"/>
              <a:t>, </a:t>
            </a:r>
            <a:r>
              <a:rPr lang="en-US" sz="2400" dirty="0">
                <a:latin typeface="Symbol" panose="05050102010706020507" pitchFamily="18" charset="2"/>
              </a:rPr>
              <a:t>b</a:t>
            </a:r>
            <a:r>
              <a:rPr lang="en-US" sz="2400" dirty="0"/>
              <a:t>, and </a:t>
            </a:r>
            <a:r>
              <a:rPr lang="en-US" sz="2400" dirty="0">
                <a:latin typeface="Symbol" panose="05050102010706020507" pitchFamily="18" charset="2"/>
              </a:rPr>
              <a:t>g</a:t>
            </a:r>
            <a:r>
              <a:rPr lang="en-US" sz="2400" dirty="0"/>
              <a:t> Radiation Sources</a:t>
            </a:r>
          </a:p>
          <a:p>
            <a:pPr marL="0" indent="0">
              <a:buNone/>
            </a:pPr>
            <a:r>
              <a:rPr lang="en-US" sz="2400" dirty="0"/>
              <a:t>Beam Port  Facilities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Neutron Radiography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Neutron Depth Profiling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Prompt-Gamma Activation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Fast Neutron Facility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1" name="Picture 10" descr="Reactor00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671" y="590550"/>
            <a:ext cx="13716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view of NETL reactor core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2" t="17526" r="27649" b="14135"/>
          <a:stretch/>
        </p:blipFill>
        <p:spPr bwMode="auto">
          <a:xfrm>
            <a:off x="7086600" y="1276350"/>
            <a:ext cx="1905000" cy="18793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2" descr="list of Facility and the maximum neutron flux next to an illustration of the nuclear co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377" y="3257550"/>
            <a:ext cx="1482266" cy="173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177285"/>
      </p:ext>
    </p:extLst>
  </p:cSld>
  <p:clrMapOvr>
    <a:masterClrMapping/>
  </p:clrMapOvr>
</p:sld>
</file>

<file path=ppt/theme/theme1.xml><?xml version="1.0" encoding="utf-8"?>
<a:theme xmlns:a="http://schemas.openxmlformats.org/drawingml/2006/main" name="16-9 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6_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PNNL">
  <a:themeElements>
    <a:clrScheme name="PNNL_Presentation_Template 11">
      <a:dk1>
        <a:srgbClr val="000000"/>
      </a:dk1>
      <a:lt1>
        <a:srgbClr val="FFFFFF"/>
      </a:lt1>
      <a:dk2>
        <a:srgbClr val="CB7023"/>
      </a:dk2>
      <a:lt2>
        <a:srgbClr val="333333"/>
      </a:lt2>
      <a:accent1>
        <a:srgbClr val="DDDDDD"/>
      </a:accent1>
      <a:accent2>
        <a:srgbClr val="808080"/>
      </a:accent2>
      <a:accent3>
        <a:srgbClr val="FFFFFF"/>
      </a:accent3>
      <a:accent4>
        <a:srgbClr val="000000"/>
      </a:accent4>
      <a:accent5>
        <a:srgbClr val="EBEBEB"/>
      </a:accent5>
      <a:accent6>
        <a:srgbClr val="737373"/>
      </a:accent6>
      <a:hlink>
        <a:srgbClr val="4D4D4D"/>
      </a:hlink>
      <a:folHlink>
        <a:srgbClr val="EAEAEA"/>
      </a:folHlink>
    </a:clrScheme>
    <a:fontScheme name="PNNL_Presentatio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NNL_Presentatio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NL_Presentatio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8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CC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9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00660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0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3366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E7B900"/>
        </a:accent6>
        <a:hlink>
          <a:srgbClr val="008080"/>
        </a:hlink>
        <a:folHlink>
          <a:srgbClr val="9900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1">
        <a:dk1>
          <a:srgbClr val="000000"/>
        </a:dk1>
        <a:lt1>
          <a:srgbClr val="FFFFFF"/>
        </a:lt1>
        <a:dk2>
          <a:srgbClr val="CB7023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4_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5_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8716</TotalTime>
  <Words>1359</Words>
  <Application>Microsoft Office PowerPoint</Application>
  <PresentationFormat>On-screen Show (16:9)</PresentationFormat>
  <Paragraphs>149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31</vt:i4>
      </vt:variant>
    </vt:vector>
  </HeadingPairs>
  <TitlesOfParts>
    <vt:vector size="50" baseType="lpstr">
      <vt:lpstr>Arial</vt:lpstr>
      <vt:lpstr>Arial Black</vt:lpstr>
      <vt:lpstr>Arial Narrow</vt:lpstr>
      <vt:lpstr>Calibri</vt:lpstr>
      <vt:lpstr>Calibri Light</vt:lpstr>
      <vt:lpstr>Symbol</vt:lpstr>
      <vt:lpstr>Times New Roman</vt:lpstr>
      <vt:lpstr>Wingdings</vt:lpstr>
      <vt:lpstr>16-9 Cover</vt:lpstr>
      <vt:lpstr>16-9 Light Background</vt:lpstr>
      <vt:lpstr>16-9 White Backgroud</vt:lpstr>
      <vt:lpstr>1_16-9 White Backgroud</vt:lpstr>
      <vt:lpstr>2_16-9 White Backgroud</vt:lpstr>
      <vt:lpstr>3_16-9 White Backgroud</vt:lpstr>
      <vt:lpstr>PNNL</vt:lpstr>
      <vt:lpstr>4_16-9 White Backgroud</vt:lpstr>
      <vt:lpstr>5_16-9 White Backgroud</vt:lpstr>
      <vt:lpstr>6_16-9 White Backgroud</vt:lpstr>
      <vt:lpstr>Office Theme</vt:lpstr>
      <vt:lpstr>PowerPoint Presentation</vt:lpstr>
      <vt:lpstr>Facets of Nuclear Science and Engineering</vt:lpstr>
      <vt:lpstr>PowerPoint Presentation</vt:lpstr>
      <vt:lpstr>Introduction</vt:lpstr>
      <vt:lpstr>PowerPoint Presentation</vt:lpstr>
      <vt:lpstr>Types of Nuclear Forensics </vt:lpstr>
      <vt:lpstr>Radioecology</vt:lpstr>
      <vt:lpstr>Nuclear Forensics at the University of Texas </vt:lpstr>
      <vt:lpstr>Facilities</vt:lpstr>
      <vt:lpstr>PowerPoint Presentation</vt:lpstr>
      <vt:lpstr>PowerPoint Presentation</vt:lpstr>
      <vt:lpstr>Main Areas of Research </vt:lpstr>
      <vt:lpstr>PowerPoint Presentation</vt:lpstr>
      <vt:lpstr>Lecture Objectives</vt:lpstr>
      <vt:lpstr>Experimental Objectives</vt:lpstr>
      <vt:lpstr>Atmospheric Dispersion  and Radionuclide Releases</vt:lpstr>
      <vt:lpstr>MODELS FOR DIFFERENT SCALES</vt:lpstr>
      <vt:lpstr>Manhattan Project Locations </vt:lpstr>
      <vt:lpstr>PowerPoint Presentation</vt:lpstr>
      <vt:lpstr> Nuclear Forensics and Attribution W. Charlton – University of Texas  </vt:lpstr>
      <vt:lpstr>PowerPoint Presentation</vt:lpstr>
      <vt:lpstr>PowerPoint Presentation</vt:lpstr>
      <vt:lpstr>PowerPoint Presentation</vt:lpstr>
      <vt:lpstr>Post-detonation forensic analysis of nuclear fallout  using on-site gamma spectroscopy</vt:lpstr>
      <vt:lpstr>PowerPoint Presentation</vt:lpstr>
      <vt:lpstr>Monitoring  Occupational Exposure to  Special Nuclear Materials</vt:lpstr>
      <vt:lpstr>  New Scintillators and their Integration  into Detector Systems N. Cherepy Lawrence Livermore National Laboratory </vt:lpstr>
      <vt:lpstr>PowerPoint Presentation</vt:lpstr>
      <vt:lpstr>PowerPoint Presentation</vt:lpstr>
      <vt:lpstr>Take Home Exam</vt:lpstr>
      <vt:lpstr>Conclusions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Landsberger, Sheldon</cp:lastModifiedBy>
  <cp:revision>451</cp:revision>
  <cp:lastPrinted>2011-01-24T02:49:42Z</cp:lastPrinted>
  <dcterms:created xsi:type="dcterms:W3CDTF">2011-06-30T15:04:08Z</dcterms:created>
  <dcterms:modified xsi:type="dcterms:W3CDTF">2025-10-02T20:19:24Z</dcterms:modified>
  <cp:category/>
</cp:coreProperties>
</file>